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098" initials="m" lastIdx="2" clrIdx="0">
    <p:extLst>
      <p:ext uri="{19B8F6BF-5375-455C-9EA6-DF929625EA0E}">
        <p15:presenceInfo xmlns:p15="http://schemas.microsoft.com/office/powerpoint/2012/main" userId="S::nms098@mitakashakyo1.onmicrosoft.com::81564132-9728-44d1-bb21-a13e165cb4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6F4"/>
    <a:srgbClr val="FDCBE9"/>
    <a:srgbClr val="FDB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847" autoAdjust="0"/>
  </p:normalViewPr>
  <p:slideViewPr>
    <p:cSldViewPr snapToGrid="0" showGuides="1">
      <p:cViewPr>
        <p:scale>
          <a:sx n="100" d="100"/>
          <a:sy n="100" d="100"/>
        </p:scale>
        <p:origin x="1594" y="-23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6751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839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86151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1371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6037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27094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79638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14554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203929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60635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3166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81DA2A-466B-4D75-B255-FEFE7DBAB5F7}" type="datetimeFigureOut">
              <a:rPr kumimoji="1" lang="ja-JP" altLang="en-US" smtClean="0"/>
              <a:t>2022/3/3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718487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白いバックグラウンドの前に立っている鳥&#10;&#10;低い精度で自動的に生成された説明">
            <a:extLst>
              <a:ext uri="{FF2B5EF4-FFF2-40B4-BE49-F238E27FC236}">
                <a16:creationId xmlns:a16="http://schemas.microsoft.com/office/drawing/2014/main" id="{C1D31CF8-EE69-452E-BBC1-7FCA4C06E67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5610" t="16072" r="17996" b="13694"/>
          <a:stretch/>
        </p:blipFill>
        <p:spPr>
          <a:xfrm rot="2387179">
            <a:off x="5745227" y="1815699"/>
            <a:ext cx="869726" cy="920045"/>
          </a:xfrm>
          <a:prstGeom prst="rect">
            <a:avLst/>
          </a:prstGeom>
        </p:spPr>
      </p:pic>
      <p:pic>
        <p:nvPicPr>
          <p:cNvPr id="3" name="図 2" descr="バブル が含まれている画像&#10;&#10;自動的に生成された説明">
            <a:extLst>
              <a:ext uri="{FF2B5EF4-FFF2-40B4-BE49-F238E27FC236}">
                <a16:creationId xmlns:a16="http://schemas.microsoft.com/office/drawing/2014/main" id="{3651FCFC-82C5-4BF9-8AB8-86566BB74AD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6049"/>
          <a:stretch/>
        </p:blipFill>
        <p:spPr>
          <a:xfrm>
            <a:off x="4726225" y="4137832"/>
            <a:ext cx="2066620" cy="2301920"/>
          </a:xfrm>
          <a:prstGeom prst="rect">
            <a:avLst/>
          </a:prstGeom>
        </p:spPr>
      </p:pic>
      <p:pic>
        <p:nvPicPr>
          <p:cNvPr id="22" name="図 21" descr="バブル が含まれている画像&#10;&#10;自動的に生成された説明">
            <a:extLst>
              <a:ext uri="{FF2B5EF4-FFF2-40B4-BE49-F238E27FC236}">
                <a16:creationId xmlns:a16="http://schemas.microsoft.com/office/drawing/2014/main" id="{CD8523C8-C3AF-454D-99C7-E495F98D051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6343" t="49338" r="11083" b="30377"/>
          <a:stretch/>
        </p:blipFill>
        <p:spPr>
          <a:xfrm rot="14752098">
            <a:off x="5518302" y="3178048"/>
            <a:ext cx="763413" cy="515318"/>
          </a:xfrm>
          <a:prstGeom prst="rect">
            <a:avLst/>
          </a:prstGeom>
        </p:spPr>
      </p:pic>
      <p:sp>
        <p:nvSpPr>
          <p:cNvPr id="10" name="テキスト ボックス 9"/>
          <p:cNvSpPr txBox="1"/>
          <p:nvPr/>
        </p:nvSpPr>
        <p:spPr>
          <a:xfrm>
            <a:off x="549488" y="160767"/>
            <a:ext cx="5679831" cy="1323439"/>
          </a:xfrm>
          <a:prstGeom prst="rect">
            <a:avLst/>
          </a:prstGeom>
          <a:noFill/>
        </p:spPr>
        <p:txBody>
          <a:bodyPr wrap="square" rtlCol="0">
            <a:spAutoFit/>
          </a:bodyPr>
          <a:lstStyle/>
          <a:p>
            <a:pPr algn="ctr"/>
            <a:r>
              <a:rPr kumimoji="1" lang="ja-JP" altLang="en-US" sz="24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rPr>
              <a:t>ボランティア実践講座</a:t>
            </a:r>
            <a:endParaRPr kumimoji="1" lang="en-US" altLang="ja-JP" sz="24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endParaRPr>
          </a:p>
          <a:p>
            <a:pPr algn="ctr"/>
            <a:r>
              <a:rPr lang="ja-JP" altLang="en-US" sz="32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rPr>
              <a:t>点字講習会</a:t>
            </a:r>
            <a:endParaRPr kumimoji="1" lang="en-US" altLang="ja-JP" sz="32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endParaRPr>
          </a:p>
          <a:p>
            <a:pPr algn="ctr"/>
            <a:r>
              <a:rPr lang="ja-JP" altLang="en-US" sz="24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rPr>
              <a:t>～全</a:t>
            </a:r>
            <a:r>
              <a:rPr lang="en-US" altLang="ja-JP" sz="24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rPr>
              <a:t>10</a:t>
            </a:r>
            <a:r>
              <a:rPr lang="ja-JP" altLang="en-US" sz="24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rPr>
              <a:t>回講座～</a:t>
            </a:r>
            <a:endParaRPr kumimoji="1" lang="ja-JP" altLang="en-US" sz="2400" b="1" dirty="0">
              <a:latin typeface="HGP創英角ﾎﾟｯﾌﾟ体" panose="040B0A00000000000000" pitchFamily="50" charset="-128"/>
              <a:ea typeface="HGP創英角ﾎﾟｯﾌﾟ体" panose="040B0A00000000000000" pitchFamily="50" charset="-128"/>
              <a:cs typeface="Microsoft GothicNeo" panose="020B0503020000020004" pitchFamily="34" charset="-127"/>
            </a:endParaRPr>
          </a:p>
        </p:txBody>
      </p:sp>
      <p:sp>
        <p:nvSpPr>
          <p:cNvPr id="12" name="テキスト ボックス 11"/>
          <p:cNvSpPr txBox="1"/>
          <p:nvPr/>
        </p:nvSpPr>
        <p:spPr>
          <a:xfrm>
            <a:off x="-238646" y="35015"/>
            <a:ext cx="5863974" cy="369332"/>
          </a:xfrm>
          <a:prstGeom prst="rect">
            <a:avLst/>
          </a:prstGeom>
          <a:noFill/>
        </p:spPr>
        <p:txBody>
          <a:bodyPr wrap="square" rtlCol="0">
            <a:spAutoFit/>
          </a:bodyPr>
          <a:lstStyle/>
          <a:p>
            <a:r>
              <a:rPr lang="ja-JP" altLang="en-US" b="1" dirty="0">
                <a:latin typeface="02うつくし明朝体" panose="02000600000000000000" pitchFamily="50" charset="-128"/>
                <a:ea typeface="02うつくし明朝体" panose="02000600000000000000" pitchFamily="50" charset="-128"/>
              </a:rPr>
              <a:t>　</a:t>
            </a:r>
            <a:endParaRPr kumimoji="1" lang="ja-JP" altLang="en-US" dirty="0">
              <a:latin typeface="02うつくし明朝体" panose="02000600000000000000" pitchFamily="50" charset="-128"/>
              <a:ea typeface="02うつくし明朝体" panose="02000600000000000000" pitchFamily="50" charset="-128"/>
            </a:endParaRPr>
          </a:p>
        </p:txBody>
      </p:sp>
      <p:sp>
        <p:nvSpPr>
          <p:cNvPr id="16" name="テキスト ボックス 15"/>
          <p:cNvSpPr txBox="1"/>
          <p:nvPr/>
        </p:nvSpPr>
        <p:spPr>
          <a:xfrm>
            <a:off x="628681" y="2909876"/>
            <a:ext cx="5982345" cy="5032147"/>
          </a:xfrm>
          <a:prstGeom prst="rect">
            <a:avLst/>
          </a:prstGeom>
          <a:noFill/>
        </p:spPr>
        <p:txBody>
          <a:bodyPr wrap="square" rtlCol="0">
            <a:spAutoFit/>
          </a:bodyPr>
          <a:lstStyle/>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実施期間　令和４年５月</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13</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日</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（金）</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～令和</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４</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年</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７月</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15</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金</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毎週金曜日　午前１０時～１２時　　</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全１０回</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会　　　場　みたかボランティアセンター会議室（上連雀</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8‐3‐10</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対　　　象　</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点訳</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ボランティア活動に参加意欲のある方</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市内在住・在勤・在学者・在活動者の方で全回</a:t>
            </a:r>
            <a:endPar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　　　　　　　 出席できる方優先</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a:t>
            </a: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定　　　員　</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２０</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名（定員になり次第締切）</a:t>
            </a:r>
            <a:endPar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受講料　 </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2,900</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円（社協会員は</a:t>
            </a:r>
            <a:r>
              <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2,700</a:t>
            </a: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円）</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講　　　師　</a:t>
            </a:r>
            <a:r>
              <a:rPr kumimoji="1" lang="zh-TW"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日本点字図書館点訳奉仕員</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館　佳子　氏</a:t>
            </a:r>
            <a:endPar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主　　　催　社会福祉法人 三鷹市社会福祉協議会</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共　　　催　点訳サークル三鷹きつつき会</a:t>
            </a:r>
            <a:endParaRPr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申込方法　令和４年５月９日（月）までに</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TEL</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a:t>
            </a:r>
            <a:r>
              <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FAX</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・メール、</a:t>
            </a:r>
            <a:endParaRPr kumimoji="1" lang="en-US" altLang="ja-JP"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endParaRPr>
          </a:p>
          <a:p>
            <a:pPr>
              <a:lnSpc>
                <a:spcPct val="150000"/>
              </a:lnSpc>
            </a:pPr>
            <a:r>
              <a:rPr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　　　　　　　</a:t>
            </a:r>
            <a:r>
              <a:rPr kumimoji="1" lang="ja-JP" altLang="en-US" sz="14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cs typeface="Microsoft GothicNeo" panose="020B0500000101010101" pitchFamily="34" charset="-127"/>
              </a:rPr>
              <a:t>又は直接申込</a:t>
            </a:r>
            <a:endParaRPr kumimoji="1" lang="ja-JP" altLang="en-US" sz="1400" b="1" dirty="0">
              <a:effectLst>
                <a:outerShdw blurRad="38100" dist="38100" dir="2700000" algn="tl">
                  <a:srgbClr val="000000">
                    <a:alpha val="43137"/>
                  </a:srgbClr>
                </a:outerShdw>
              </a:effectLst>
              <a:latin typeface="飴鞭ゴシック-04" panose="02000600000000000000" pitchFamily="2" charset="-128"/>
              <a:ea typeface="飴鞭ゴシック-04" panose="02000600000000000000" pitchFamily="2" charset="-128"/>
            </a:endParaRPr>
          </a:p>
          <a:p>
            <a:endParaRPr kumimoji="1" lang="ja-JP" altLang="en-US" sz="1600" b="1" dirty="0">
              <a:effectLst>
                <a:outerShdw blurRad="38100" dist="38100" dir="2700000" algn="tl">
                  <a:srgbClr val="000000">
                    <a:alpha val="43137"/>
                  </a:srgbClr>
                </a:outerShdw>
              </a:effectLst>
              <a:latin typeface="+mj-ea"/>
              <a:ea typeface="+mj-ea"/>
            </a:endParaRPr>
          </a:p>
          <a:p>
            <a:endParaRPr kumimoji="1" lang="ja-JP" altLang="en-US" sz="1600" b="1" dirty="0">
              <a:effectLst>
                <a:outerShdw blurRad="38100" dist="38100" dir="2700000" algn="tl">
                  <a:srgbClr val="000000">
                    <a:alpha val="43137"/>
                  </a:srgbClr>
                </a:outerShdw>
              </a:effectLst>
              <a:latin typeface="+mj-ea"/>
              <a:ea typeface="+mj-ea"/>
            </a:endParaRPr>
          </a:p>
          <a:p>
            <a:endParaRPr kumimoji="1" lang="ja-JP" altLang="en-US" sz="1600" b="1" dirty="0">
              <a:effectLst>
                <a:outerShdw blurRad="38100" dist="38100" dir="2700000" algn="tl">
                  <a:srgbClr val="000000">
                    <a:alpha val="43137"/>
                  </a:srgbClr>
                </a:outerShdw>
              </a:effectLst>
              <a:latin typeface="+mj-ea"/>
              <a:ea typeface="+mj-ea"/>
            </a:endParaRPr>
          </a:p>
        </p:txBody>
      </p:sp>
      <p:sp>
        <p:nvSpPr>
          <p:cNvPr id="24" name="角丸四角形 23"/>
          <p:cNvSpPr/>
          <p:nvPr/>
        </p:nvSpPr>
        <p:spPr>
          <a:xfrm>
            <a:off x="1326837" y="7141877"/>
            <a:ext cx="4902482" cy="1100980"/>
          </a:xfrm>
          <a:prstGeom prst="roundRect">
            <a:avLst>
              <a:gd name="adj" fmla="val 11124"/>
            </a:avLst>
          </a:prstGeom>
          <a:solidFill>
            <a:srgbClr val="FEE6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j-ea"/>
                <a:ea typeface="+mj-ea"/>
              </a:rPr>
              <a:t>社会福祉法人 三鷹市社会福祉協議会　</a:t>
            </a:r>
            <a:r>
              <a:rPr lang="ja-JP" altLang="en-US" sz="1400" b="1" dirty="0">
                <a:solidFill>
                  <a:prstClr val="black"/>
                </a:solidFill>
                <a:latin typeface="游ゴシック Light" panose="020B0300000000000000" pitchFamily="50" charset="-128"/>
                <a:ea typeface="游ゴシック Light" panose="020B0300000000000000" pitchFamily="50" charset="-128"/>
              </a:rPr>
              <a:t>ボランティア推進係　　</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p>
        </p:txBody>
      </p:sp>
      <p:sp>
        <p:nvSpPr>
          <p:cNvPr id="5" name="テキスト ボックス 4">
            <a:extLst>
              <a:ext uri="{FF2B5EF4-FFF2-40B4-BE49-F238E27FC236}">
                <a16:creationId xmlns:a16="http://schemas.microsoft.com/office/drawing/2014/main" id="{D7C17EA5-5D0F-4892-A2A1-E66C3AADFAE8}"/>
              </a:ext>
            </a:extLst>
          </p:cNvPr>
          <p:cNvSpPr txBox="1"/>
          <p:nvPr/>
        </p:nvSpPr>
        <p:spPr>
          <a:xfrm>
            <a:off x="376170" y="8426409"/>
            <a:ext cx="6606600" cy="1200329"/>
          </a:xfrm>
          <a:prstGeom prst="rect">
            <a:avLst/>
          </a:prstGeom>
          <a:noFill/>
        </p:spPr>
        <p:txBody>
          <a:bodyPr wrap="square" rtlCol="0">
            <a:spAutoFit/>
          </a:bodyPr>
          <a:lstStyle/>
          <a:p>
            <a:r>
              <a:rPr kumimoji="1" lang="en-US" altLang="ja-JP" sz="1200" b="1" dirty="0"/>
              <a:t>〈</a:t>
            </a:r>
            <a:r>
              <a:rPr kumimoji="1" lang="ja-JP" altLang="en-US" sz="1200" b="1" dirty="0"/>
              <a:t>注意事項</a:t>
            </a:r>
            <a:r>
              <a:rPr kumimoji="1" lang="en-US" altLang="ja-JP" sz="1200" b="1" dirty="0"/>
              <a:t>〉</a:t>
            </a:r>
          </a:p>
          <a:p>
            <a:r>
              <a:rPr lang="ja-JP" altLang="en-US" sz="1200" b="1" dirty="0"/>
              <a:t>新型コロナウイルス感染防止のため、開催方法をご確認のうえ、お申し込みください。</a:t>
            </a:r>
            <a:endParaRPr lang="en-US" altLang="ja-JP" sz="1200" b="1" dirty="0"/>
          </a:p>
          <a:p>
            <a:r>
              <a:rPr kumimoji="1" lang="ja-JP" altLang="en-US" sz="1200" b="1" dirty="0"/>
              <a:t>□会場内はマスクの着用をお願いし、発熱や体調不良がある方は参加をご遠慮ください。</a:t>
            </a:r>
            <a:endParaRPr kumimoji="1" lang="en-US" altLang="ja-JP" sz="1200" b="1" dirty="0"/>
          </a:p>
          <a:p>
            <a:r>
              <a:rPr lang="ja-JP" altLang="en-US" sz="1200" b="1" dirty="0"/>
              <a:t>□入室時に検温させていただきます。</a:t>
            </a:r>
            <a:endParaRPr lang="en-US" altLang="ja-JP" sz="1200" b="1" dirty="0"/>
          </a:p>
          <a:p>
            <a:r>
              <a:rPr kumimoji="1" lang="ja-JP" altLang="en-US" sz="1200" b="1" dirty="0"/>
              <a:t>□水分補給以外の飲食はご遠慮ください。</a:t>
            </a:r>
            <a:endParaRPr kumimoji="1" lang="en-US" altLang="ja-JP" sz="1200" b="1" dirty="0"/>
          </a:p>
          <a:p>
            <a:r>
              <a:rPr kumimoji="1" lang="ja-JP" altLang="en-US" sz="1200" b="1" dirty="0"/>
              <a:t>□感染状況により、中止させていただく場合があります。</a:t>
            </a:r>
          </a:p>
        </p:txBody>
      </p:sp>
      <p:sp>
        <p:nvSpPr>
          <p:cNvPr id="13" name="正方形/長方形 12">
            <a:extLst>
              <a:ext uri="{FF2B5EF4-FFF2-40B4-BE49-F238E27FC236}">
                <a16:creationId xmlns:a16="http://schemas.microsoft.com/office/drawing/2014/main" id="{3C758729-FFF6-4A13-A900-520D05C0D226}"/>
              </a:ext>
            </a:extLst>
          </p:cNvPr>
          <p:cNvSpPr/>
          <p:nvPr/>
        </p:nvSpPr>
        <p:spPr>
          <a:xfrm>
            <a:off x="376170" y="8328371"/>
            <a:ext cx="6262450" cy="145935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1" name="図 10" descr="食品 が含まれている画像&#10;&#10;自動的に生成された説明">
            <a:extLst>
              <a:ext uri="{FF2B5EF4-FFF2-40B4-BE49-F238E27FC236}">
                <a16:creationId xmlns:a16="http://schemas.microsoft.com/office/drawing/2014/main" id="{D37D97D7-8C2B-4239-BDE4-7D7DFE81C6E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8253" y="8975962"/>
            <a:ext cx="961756" cy="807875"/>
          </a:xfrm>
          <a:prstGeom prst="rect">
            <a:avLst/>
          </a:prstGeom>
        </p:spPr>
      </p:pic>
      <p:pic>
        <p:nvPicPr>
          <p:cNvPr id="26" name="図 25" descr="ロゴ, 会社名&#10;&#10;自動的に生成された説明">
            <a:extLst>
              <a:ext uri="{FF2B5EF4-FFF2-40B4-BE49-F238E27FC236}">
                <a16:creationId xmlns:a16="http://schemas.microsoft.com/office/drawing/2014/main" id="{EC484F40-257A-4FA5-B9AC-593560DC623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8497" y="7246425"/>
            <a:ext cx="847255" cy="847255"/>
          </a:xfrm>
          <a:prstGeom prst="rect">
            <a:avLst/>
          </a:prstGeom>
        </p:spPr>
      </p:pic>
      <p:pic>
        <p:nvPicPr>
          <p:cNvPr id="28" name="図 27" descr="バブル が含まれている画像&#10;&#10;自動的に生成された説明">
            <a:extLst>
              <a:ext uri="{FF2B5EF4-FFF2-40B4-BE49-F238E27FC236}">
                <a16:creationId xmlns:a16="http://schemas.microsoft.com/office/drawing/2014/main" id="{CA9FB9DE-B6DA-4F2E-AFE5-CB4A8561198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2004" b="50000"/>
          <a:stretch/>
        </p:blipFill>
        <p:spPr>
          <a:xfrm rot="16200000">
            <a:off x="805486" y="224741"/>
            <a:ext cx="960531" cy="1173151"/>
          </a:xfrm>
          <a:prstGeom prst="rect">
            <a:avLst/>
          </a:prstGeom>
        </p:spPr>
      </p:pic>
      <p:pic>
        <p:nvPicPr>
          <p:cNvPr id="32" name="図 31" descr="バブル が含まれている画像&#10;&#10;自動的に生成された説明">
            <a:extLst>
              <a:ext uri="{FF2B5EF4-FFF2-40B4-BE49-F238E27FC236}">
                <a16:creationId xmlns:a16="http://schemas.microsoft.com/office/drawing/2014/main" id="{B7807B7F-E278-4F79-A5FC-6B97140E192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46343" t="49338" r="11083" b="30377"/>
          <a:stretch/>
        </p:blipFill>
        <p:spPr>
          <a:xfrm rot="16200000">
            <a:off x="5083592" y="544225"/>
            <a:ext cx="1060020" cy="715533"/>
          </a:xfrm>
          <a:prstGeom prst="rect">
            <a:avLst/>
          </a:prstGeom>
        </p:spPr>
      </p:pic>
      <p:pic>
        <p:nvPicPr>
          <p:cNvPr id="33" name="図 32" descr="バブル が含まれている画像&#10;&#10;自動的に生成された説明">
            <a:extLst>
              <a:ext uri="{FF2B5EF4-FFF2-40B4-BE49-F238E27FC236}">
                <a16:creationId xmlns:a16="http://schemas.microsoft.com/office/drawing/2014/main" id="{13835655-3D9E-48ED-A898-9A21F0135DA3}"/>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34506" t="64630" r="45051" b="18121"/>
          <a:stretch/>
        </p:blipFill>
        <p:spPr>
          <a:xfrm>
            <a:off x="227254" y="245821"/>
            <a:ext cx="422486" cy="536907"/>
          </a:xfrm>
          <a:prstGeom prst="rect">
            <a:avLst/>
          </a:prstGeom>
        </p:spPr>
      </p:pic>
      <p:pic>
        <p:nvPicPr>
          <p:cNvPr id="34" name="図 33" descr="バブル が含まれている画像&#10;&#10;自動的に生成された説明">
            <a:extLst>
              <a:ext uri="{FF2B5EF4-FFF2-40B4-BE49-F238E27FC236}">
                <a16:creationId xmlns:a16="http://schemas.microsoft.com/office/drawing/2014/main" id="{4778F151-C071-4E7E-A1F8-D8F6A507C763}"/>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34506" t="64630" r="45051" b="18121"/>
          <a:stretch/>
        </p:blipFill>
        <p:spPr>
          <a:xfrm rot="20016864">
            <a:off x="4777930" y="741431"/>
            <a:ext cx="422486" cy="536907"/>
          </a:xfrm>
          <a:prstGeom prst="rect">
            <a:avLst/>
          </a:prstGeom>
        </p:spPr>
      </p:pic>
      <p:pic>
        <p:nvPicPr>
          <p:cNvPr id="38" name="図 37" descr="バブル が含まれている画像&#10;&#10;自動的に生成された説明">
            <a:extLst>
              <a:ext uri="{FF2B5EF4-FFF2-40B4-BE49-F238E27FC236}">
                <a16:creationId xmlns:a16="http://schemas.microsoft.com/office/drawing/2014/main" id="{83F08804-C3FB-481E-B28D-562D852659F2}"/>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23882" t="28272" r="62479" b="60982"/>
          <a:stretch/>
        </p:blipFill>
        <p:spPr>
          <a:xfrm>
            <a:off x="1997786" y="736049"/>
            <a:ext cx="279692" cy="331886"/>
          </a:xfrm>
          <a:prstGeom prst="rect">
            <a:avLst/>
          </a:prstGeom>
        </p:spPr>
      </p:pic>
      <p:sp>
        <p:nvSpPr>
          <p:cNvPr id="45" name="正方形/長方形 44">
            <a:extLst>
              <a:ext uri="{FF2B5EF4-FFF2-40B4-BE49-F238E27FC236}">
                <a16:creationId xmlns:a16="http://schemas.microsoft.com/office/drawing/2014/main" id="{8AAE2577-5504-4A24-B7DC-2A5961021DC3}"/>
              </a:ext>
            </a:extLst>
          </p:cNvPr>
          <p:cNvSpPr/>
          <p:nvPr/>
        </p:nvSpPr>
        <p:spPr>
          <a:xfrm>
            <a:off x="699175" y="6553200"/>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D7B69340-DB02-42ED-9AE8-088F094001EE}"/>
              </a:ext>
            </a:extLst>
          </p:cNvPr>
          <p:cNvSpPr txBox="1"/>
          <p:nvPr/>
        </p:nvSpPr>
        <p:spPr>
          <a:xfrm>
            <a:off x="438497" y="1502314"/>
            <a:ext cx="5609337" cy="1384995"/>
          </a:xfrm>
          <a:prstGeom prst="rect">
            <a:avLst/>
          </a:prstGeom>
          <a:noFill/>
        </p:spPr>
        <p:txBody>
          <a:bodyPr wrap="square" rtlCol="0">
            <a:spAutoFit/>
          </a:bodyPr>
          <a:lstStyle/>
          <a:p>
            <a:r>
              <a:rPr kumimoji="1" lang="ja-JP" altLang="en-US" sz="1400" dirty="0">
                <a:latin typeface="HGS創英角ﾎﾟｯﾌﾟ体" panose="040B0A00000000000000" pitchFamily="50" charset="-128"/>
                <a:ea typeface="HGS創英角ﾎﾟｯﾌﾟ体" panose="040B0A00000000000000" pitchFamily="50" charset="-128"/>
              </a:rPr>
              <a:t>　視覚に障がいがある方にとっての、触る文字である点字は、生活をしていくなかで、情報を得るための大切なツールです。</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lang="ja-JP" altLang="en-US" sz="1400" dirty="0">
                <a:latin typeface="HGS創英角ﾎﾟｯﾌﾟ体" panose="040B0A00000000000000" pitchFamily="50" charset="-128"/>
                <a:ea typeface="HGS創英角ﾎﾟｯﾌﾟ体" panose="040B0A00000000000000" pitchFamily="50" charset="-128"/>
              </a:rPr>
              <a:t>　</a:t>
            </a:r>
            <a:r>
              <a:rPr kumimoji="1" lang="ja-JP" altLang="en-US" sz="1400" dirty="0">
                <a:latin typeface="HGS創英角ﾎﾟｯﾌﾟ体" panose="040B0A00000000000000" pitchFamily="50" charset="-128"/>
                <a:ea typeface="HGS創英角ﾎﾟｯﾌﾟ体" panose="040B0A00000000000000" pitchFamily="50" charset="-128"/>
              </a:rPr>
              <a:t>私たちが目で読み得る情報を正しく点字に直し、同じ情報を提供するために活動しているのが点訳ボランティアです。</a:t>
            </a:r>
            <a:endParaRPr kumimoji="1" lang="en-US" altLang="ja-JP" sz="1400" dirty="0">
              <a:latin typeface="HGS創英角ﾎﾟｯﾌﾟ体" panose="040B0A00000000000000" pitchFamily="50" charset="-128"/>
              <a:ea typeface="HGS創英角ﾎﾟｯﾌﾟ体" panose="040B0A00000000000000" pitchFamily="50" charset="-128"/>
            </a:endParaRPr>
          </a:p>
          <a:p>
            <a:r>
              <a:rPr lang="ja-JP" altLang="en-US" sz="1400" dirty="0">
                <a:latin typeface="HGS創英角ﾎﾟｯﾌﾟ体" panose="040B0A00000000000000" pitchFamily="50" charset="-128"/>
                <a:ea typeface="HGS創英角ﾎﾟｯﾌﾟ体" panose="040B0A00000000000000" pitchFamily="50" charset="-128"/>
              </a:rPr>
              <a:t>　この講座では、視覚障がいについて知識を深めるとともに、</a:t>
            </a:r>
            <a:endParaRPr lang="en-US" altLang="ja-JP" sz="1400" dirty="0">
              <a:latin typeface="HGS創英角ﾎﾟｯﾌﾟ体" panose="040B0A00000000000000" pitchFamily="50" charset="-128"/>
              <a:ea typeface="HGS創英角ﾎﾟｯﾌﾟ体" panose="040B0A00000000000000" pitchFamily="50" charset="-128"/>
            </a:endParaRPr>
          </a:p>
          <a:p>
            <a:r>
              <a:rPr lang="ja-JP" altLang="en-US" sz="1400" dirty="0">
                <a:latin typeface="HGS創英角ﾎﾟｯﾌﾟ体" panose="040B0A00000000000000" pitchFamily="50" charset="-128"/>
                <a:ea typeface="HGS創英角ﾎﾟｯﾌﾟ体" panose="040B0A00000000000000" pitchFamily="50" charset="-128"/>
              </a:rPr>
              <a:t>点字を基礎から丁寧に学ぶことができます。</a:t>
            </a:r>
            <a:endParaRPr kumimoji="1" lang="ja-JP" altLang="en-US" sz="1400" dirty="0">
              <a:latin typeface="HGS創英角ﾎﾟｯﾌﾟ体" panose="040B0A00000000000000" pitchFamily="50" charset="-128"/>
              <a:ea typeface="HGS創英角ﾎﾟｯﾌﾟ体" panose="040B0A00000000000000" pitchFamily="50" charset="-128"/>
            </a:endParaRPr>
          </a:p>
        </p:txBody>
      </p:sp>
      <p:sp>
        <p:nvSpPr>
          <p:cNvPr id="4" name="四角形: 角を丸くする 3">
            <a:extLst>
              <a:ext uri="{FF2B5EF4-FFF2-40B4-BE49-F238E27FC236}">
                <a16:creationId xmlns:a16="http://schemas.microsoft.com/office/drawing/2014/main" id="{3DADAAAD-4FCF-44AE-9E32-8E57DD994FA4}"/>
              </a:ext>
            </a:extLst>
          </p:cNvPr>
          <p:cNvSpPr/>
          <p:nvPr/>
        </p:nvSpPr>
        <p:spPr>
          <a:xfrm>
            <a:off x="376170" y="1479747"/>
            <a:ext cx="5588639" cy="143445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7247F019-0553-4564-92E7-557043C97558}"/>
              </a:ext>
            </a:extLst>
          </p:cNvPr>
          <p:cNvSpPr/>
          <p:nvPr/>
        </p:nvSpPr>
        <p:spPr>
          <a:xfrm>
            <a:off x="699175" y="5280495"/>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B14B7840-1DA3-457B-A265-E2CEA11668C4}"/>
              </a:ext>
            </a:extLst>
          </p:cNvPr>
          <p:cNvSpPr/>
          <p:nvPr/>
        </p:nvSpPr>
        <p:spPr>
          <a:xfrm>
            <a:off x="699175" y="5600170"/>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922EF672-F19C-435B-A486-891BD7645767}"/>
              </a:ext>
            </a:extLst>
          </p:cNvPr>
          <p:cNvSpPr/>
          <p:nvPr/>
        </p:nvSpPr>
        <p:spPr>
          <a:xfrm>
            <a:off x="699175" y="5919845"/>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97F3F256-C190-4C92-B9D8-C33763CBDB9D}"/>
              </a:ext>
            </a:extLst>
          </p:cNvPr>
          <p:cNvSpPr/>
          <p:nvPr/>
        </p:nvSpPr>
        <p:spPr>
          <a:xfrm>
            <a:off x="699175" y="6248400"/>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C368BB99-A945-41B8-A4DE-B82F01DE4DD0}"/>
              </a:ext>
            </a:extLst>
          </p:cNvPr>
          <p:cNvSpPr/>
          <p:nvPr/>
        </p:nvSpPr>
        <p:spPr>
          <a:xfrm>
            <a:off x="699175" y="4966540"/>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8F3CBDCE-1D10-420E-BC11-76A127B4FA1B}"/>
              </a:ext>
            </a:extLst>
          </p:cNvPr>
          <p:cNvSpPr/>
          <p:nvPr/>
        </p:nvSpPr>
        <p:spPr>
          <a:xfrm>
            <a:off x="699174" y="3670656"/>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21F67DB2-3746-487A-A5E5-F839D50E4F4E}"/>
              </a:ext>
            </a:extLst>
          </p:cNvPr>
          <p:cNvSpPr/>
          <p:nvPr/>
        </p:nvSpPr>
        <p:spPr>
          <a:xfrm>
            <a:off x="699174" y="4011560"/>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BA6775DF-604A-496C-928A-2FD2C25D444C}"/>
              </a:ext>
            </a:extLst>
          </p:cNvPr>
          <p:cNvSpPr/>
          <p:nvPr/>
        </p:nvSpPr>
        <p:spPr>
          <a:xfrm>
            <a:off x="699174" y="3040430"/>
            <a:ext cx="763865" cy="202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185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230979FD-CB96-4C74-9369-B90256850762}"/>
              </a:ext>
            </a:extLst>
          </p:cNvPr>
          <p:cNvGraphicFramePr>
            <a:graphicFrameLocks noGrp="1"/>
          </p:cNvGraphicFramePr>
          <p:nvPr>
            <p:extLst>
              <p:ext uri="{D42A27DB-BD31-4B8C-83A1-F6EECF244321}">
                <p14:modId xmlns:p14="http://schemas.microsoft.com/office/powerpoint/2010/main" val="1053862369"/>
              </p:ext>
            </p:extLst>
          </p:nvPr>
        </p:nvGraphicFramePr>
        <p:xfrm>
          <a:off x="471487" y="3773536"/>
          <a:ext cx="5699082" cy="4117222"/>
        </p:xfrm>
        <a:graphic>
          <a:graphicData uri="http://schemas.openxmlformats.org/drawingml/2006/table">
            <a:tbl>
              <a:tblPr lastCol="1" bandRow="1" bandCol="1"/>
              <a:tblGrid>
                <a:gridCol w="1322162">
                  <a:extLst>
                    <a:ext uri="{9D8B030D-6E8A-4147-A177-3AD203B41FA5}">
                      <a16:colId xmlns:a16="http://schemas.microsoft.com/office/drawing/2014/main" val="1423831341"/>
                    </a:ext>
                  </a:extLst>
                </a:gridCol>
                <a:gridCol w="4376920">
                  <a:extLst>
                    <a:ext uri="{9D8B030D-6E8A-4147-A177-3AD203B41FA5}">
                      <a16:colId xmlns:a16="http://schemas.microsoft.com/office/drawing/2014/main" val="1042346826"/>
                    </a:ext>
                  </a:extLst>
                </a:gridCol>
              </a:tblGrid>
              <a:tr h="417464">
                <a:tc>
                  <a:txBody>
                    <a:bodyPr/>
                    <a:lstStyle/>
                    <a:p>
                      <a:pPr marL="825500" indent="-825500" algn="ctr">
                        <a:lnSpc>
                          <a:spcPct val="150000"/>
                        </a:lnSpc>
                      </a:pPr>
                      <a:r>
                        <a:rPr lang="ja-JP" sz="1200" b="1" spc="100" dirty="0">
                          <a:effectLst/>
                          <a:latin typeface="Mincho"/>
                          <a:ea typeface="HG丸ｺﾞｼｯｸM-PRO" panose="020F0600000000000000" pitchFamily="50" charset="-128"/>
                          <a:cs typeface="ＭＳ ゴシック" panose="020B0609070205080204" pitchFamily="49" charset="-128"/>
                        </a:rPr>
                        <a:t>ふりがな</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gn="r">
                        <a:lnSpc>
                          <a:spcPct val="150000"/>
                        </a:lnSpc>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4037626"/>
                  </a:ext>
                </a:extLst>
              </a:tr>
              <a:tr h="522043">
                <a:tc>
                  <a:txBody>
                    <a:bodyPr/>
                    <a:lstStyle/>
                    <a:p>
                      <a:pPr marL="825500" indent="-825500" algn="ctr">
                        <a:lnSpc>
                          <a:spcPts val="2240"/>
                        </a:lnSpc>
                      </a:pPr>
                      <a:r>
                        <a:rPr lang="ja-JP" sz="1400" b="1" spc="100" dirty="0">
                          <a:effectLst/>
                          <a:latin typeface="Mincho"/>
                          <a:ea typeface="HG丸ｺﾞｼｯｸM-PRO" panose="020F0600000000000000" pitchFamily="50" charset="-128"/>
                          <a:cs typeface="ＭＳ ゴシック" panose="020B0609070205080204" pitchFamily="49" charset="-128"/>
                        </a:rPr>
                        <a:t>氏　　名</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gn="r">
                        <a:lnSpc>
                          <a:spcPts val="2240"/>
                        </a:lnSpc>
                      </a:pPr>
                      <a:r>
                        <a:rPr lang="ja-JP" sz="1200" b="0" spc="100" dirty="0">
                          <a:effectLst/>
                          <a:latin typeface="Mincho"/>
                          <a:ea typeface="HG丸ｺﾞｼｯｸM-PRO" panose="020F0600000000000000" pitchFamily="50" charset="-128"/>
                          <a:cs typeface="ＭＳ ゴシック" panose="020B0609070205080204" pitchFamily="49" charset="-128"/>
                        </a:rPr>
                        <a:t>（　　　　歳）</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66148"/>
                  </a:ext>
                </a:extLst>
              </a:tr>
              <a:tr h="455424">
                <a:tc>
                  <a:txBody>
                    <a:bodyPr/>
                    <a:lstStyle/>
                    <a:p>
                      <a:pPr marL="825500" indent="-825500" algn="ctr">
                        <a:lnSpc>
                          <a:spcPts val="2240"/>
                        </a:lnSpc>
                      </a:pPr>
                      <a:r>
                        <a:rPr lang="ja-JP" sz="1400" b="1" spc="100" dirty="0">
                          <a:effectLst/>
                          <a:latin typeface="Mincho"/>
                          <a:ea typeface="HG丸ｺﾞｼｯｸM-PRO" panose="020F0600000000000000" pitchFamily="50" charset="-128"/>
                          <a:cs typeface="ＭＳ ゴシック" panose="020B0609070205080204" pitchFamily="49" charset="-128"/>
                        </a:rPr>
                        <a:t>住　　所</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nSpc>
                          <a:spcPts val="2240"/>
                        </a:lnSpc>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356238"/>
                  </a:ext>
                </a:extLst>
              </a:tr>
              <a:tr h="491903">
                <a:tc>
                  <a:txBody>
                    <a:bodyPr/>
                    <a:lstStyle/>
                    <a:p>
                      <a:pPr marL="825500" indent="-825500" algn="ctr">
                        <a:lnSpc>
                          <a:spcPts val="2240"/>
                        </a:lnSpc>
                      </a:pPr>
                      <a:r>
                        <a:rPr lang="en-US" sz="1400" b="1" spc="100" dirty="0">
                          <a:effectLst/>
                          <a:latin typeface="HG丸ｺﾞｼｯｸM-PRO" panose="020F0600000000000000" pitchFamily="50" charset="-128"/>
                          <a:cs typeface="ＭＳ ゴシック" panose="020B0609070205080204" pitchFamily="49" charset="-128"/>
                        </a:rPr>
                        <a:t>TEL/FAX</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nSpc>
                          <a:spcPts val="2240"/>
                        </a:lnSpc>
                      </a:pPr>
                      <a:r>
                        <a:rPr lang="en-US" sz="1000" b="1" spc="100" dirty="0">
                          <a:effectLst/>
                          <a:latin typeface="HG丸ｺﾞｼｯｸM-PRO" panose="020F0600000000000000" pitchFamily="50" charset="-128"/>
                          <a:cs typeface="ＭＳ ゴシック" panose="020B0609070205080204" pitchFamily="49" charset="-128"/>
                        </a:rPr>
                        <a:t>TEL                              </a:t>
                      </a:r>
                      <a:r>
                        <a:rPr lang="ja-JP" altLang="en-US" sz="1000" b="1" spc="100" dirty="0">
                          <a:effectLst/>
                          <a:latin typeface="HG丸ｺﾞｼｯｸM-PRO" panose="020F0600000000000000" pitchFamily="50" charset="-128"/>
                          <a:cs typeface="ＭＳ ゴシック" panose="020B0609070205080204" pitchFamily="49" charset="-128"/>
                        </a:rPr>
                        <a:t>　</a:t>
                      </a:r>
                      <a:r>
                        <a:rPr lang="en-US" sz="1000" b="1" spc="100" dirty="0">
                          <a:effectLst/>
                          <a:latin typeface="HG丸ｺﾞｼｯｸM-PRO" panose="020F0600000000000000" pitchFamily="50" charset="-128"/>
                          <a:cs typeface="ＭＳ ゴシック" panose="020B0609070205080204" pitchFamily="49" charset="-128"/>
                        </a:rPr>
                        <a:t>FAX</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97570"/>
                  </a:ext>
                </a:extLst>
              </a:tr>
              <a:tr h="491020">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MAIL</a:t>
                      </a:r>
                      <a:endParaRPr lang="ja-JP" alt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nSpc>
                          <a:spcPts val="2240"/>
                        </a:lnSpc>
                      </a:pP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9449889"/>
                  </a:ext>
                </a:extLst>
              </a:tr>
              <a:tr h="839017">
                <a:tc>
                  <a:txBody>
                    <a:bodyPr/>
                    <a:lstStyle/>
                    <a:p>
                      <a:pPr marL="825500" indent="-825500" algn="ctr">
                        <a:lnSpc>
                          <a:spcPts val="2240"/>
                        </a:lnSpc>
                      </a:pPr>
                      <a:r>
                        <a:rPr lang="ja-JP" sz="900" b="1" spc="100" dirty="0">
                          <a:effectLst/>
                          <a:latin typeface="Mincho"/>
                          <a:ea typeface="HG丸ｺﾞｼｯｸM-PRO" panose="020F0600000000000000" pitchFamily="50" charset="-128"/>
                          <a:cs typeface="ＭＳ ゴシック" panose="020B0609070205080204" pitchFamily="49" charset="-128"/>
                        </a:rPr>
                        <a:t>（在勤の方のみ）</a:t>
                      </a:r>
                      <a:endParaRPr lang="ja-JP" sz="1100" b="1" spc="175" dirty="0">
                        <a:effectLst/>
                        <a:latin typeface="Mincho"/>
                        <a:cs typeface="Mincho"/>
                      </a:endParaRPr>
                    </a:p>
                    <a:p>
                      <a:pPr marL="825500" indent="-825500" algn="ctr">
                        <a:lnSpc>
                          <a:spcPts val="2240"/>
                        </a:lnSpc>
                      </a:pPr>
                      <a:r>
                        <a:rPr lang="ja-JP" sz="1200" b="1" spc="100" dirty="0">
                          <a:effectLst/>
                          <a:latin typeface="Mincho"/>
                          <a:ea typeface="HG丸ｺﾞｼｯｸM-PRO" panose="020F0600000000000000" pitchFamily="50" charset="-128"/>
                          <a:cs typeface="ＭＳ ゴシック" panose="020B0609070205080204" pitchFamily="49" charset="-128"/>
                        </a:rPr>
                        <a:t>勤務先と所在地</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nSpc>
                          <a:spcPts val="2240"/>
                        </a:lnSpc>
                      </a:pPr>
                      <a:r>
                        <a:rPr lang="ja-JP" sz="1200" b="1" spc="100" dirty="0">
                          <a:effectLst/>
                          <a:latin typeface="Mincho"/>
                          <a:ea typeface="HG丸ｺﾞｼｯｸM-PRO" panose="020F0600000000000000" pitchFamily="50" charset="-128"/>
                          <a:cs typeface="Times New Roman" panose="02020603050405020304" pitchFamily="18" charset="0"/>
                        </a:rPr>
                        <a:t>勤務先 </a:t>
                      </a:r>
                      <a:r>
                        <a:rPr lang="en-US" sz="1200" b="1" spc="100" dirty="0">
                          <a:effectLst/>
                          <a:latin typeface="Mincho"/>
                          <a:ea typeface="HG丸ｺﾞｼｯｸM-PRO" panose="020F0600000000000000" pitchFamily="50" charset="-128"/>
                          <a:cs typeface="Times New Roman" panose="02020603050405020304" pitchFamily="18" charset="0"/>
                        </a:rPr>
                        <a:t>[</a:t>
                      </a:r>
                      <a:r>
                        <a:rPr lang="ja-JP" sz="1200" b="1" spc="100" dirty="0">
                          <a:effectLst/>
                          <a:latin typeface="Mincho"/>
                          <a:ea typeface="HG丸ｺﾞｼｯｸM-PRO" panose="020F0600000000000000" pitchFamily="50" charset="-128"/>
                          <a:cs typeface="Times New Roman" panose="02020603050405020304" pitchFamily="18" charset="0"/>
                        </a:rPr>
                        <a:t>　　　　　　　　　　　　　　　　　　　</a:t>
                      </a:r>
                      <a:r>
                        <a:rPr lang="en-US" sz="1200" b="1" spc="100" dirty="0">
                          <a:effectLst/>
                          <a:latin typeface="Mincho"/>
                          <a:ea typeface="HG丸ｺﾞｼｯｸM-PRO" panose="020F0600000000000000" pitchFamily="50" charset="-128"/>
                          <a:cs typeface="Times New Roman" panose="02020603050405020304" pitchFamily="18" charset="0"/>
                        </a:rPr>
                        <a:t>]</a:t>
                      </a:r>
                      <a:endParaRPr lang="ja-JP" sz="1100" b="1" spc="175" dirty="0">
                        <a:effectLst/>
                        <a:latin typeface="Mincho"/>
                        <a:cs typeface="Mincho"/>
                      </a:endParaRPr>
                    </a:p>
                    <a:p>
                      <a:pPr marL="825500" indent="-825500">
                        <a:lnSpc>
                          <a:spcPts val="2240"/>
                        </a:lnSpc>
                      </a:pPr>
                      <a:r>
                        <a:rPr lang="ja-JP" sz="1200" b="1" spc="100" dirty="0">
                          <a:effectLst/>
                          <a:latin typeface="Mincho"/>
                          <a:ea typeface="HG丸ｺﾞｼｯｸM-PRO" panose="020F0600000000000000" pitchFamily="50" charset="-128"/>
                          <a:cs typeface="Times New Roman" panose="02020603050405020304" pitchFamily="18" charset="0"/>
                        </a:rPr>
                        <a:t>所在地 </a:t>
                      </a:r>
                      <a:r>
                        <a:rPr lang="en-US" sz="1200" b="1" spc="100" dirty="0">
                          <a:effectLst/>
                          <a:latin typeface="Mincho"/>
                          <a:ea typeface="HG丸ｺﾞｼｯｸM-PRO" panose="020F0600000000000000" pitchFamily="50" charset="-128"/>
                          <a:cs typeface="Times New Roman" panose="02020603050405020304" pitchFamily="18" charset="0"/>
                        </a:rPr>
                        <a:t>[</a:t>
                      </a:r>
                      <a:r>
                        <a:rPr lang="ja-JP" sz="1200" b="1" spc="100" dirty="0">
                          <a:effectLst/>
                          <a:latin typeface="Mincho"/>
                          <a:ea typeface="HG丸ｺﾞｼｯｸM-PRO" panose="020F0600000000000000" pitchFamily="50" charset="-128"/>
                          <a:cs typeface="Times New Roman" panose="02020603050405020304" pitchFamily="18" charset="0"/>
                        </a:rPr>
                        <a:t>　　　　　　　　　　　　　　　　　　　</a:t>
                      </a:r>
                      <a:r>
                        <a:rPr lang="en-US" sz="1200" b="1" spc="100" dirty="0">
                          <a:effectLst/>
                          <a:latin typeface="Mincho"/>
                          <a:ea typeface="HG丸ｺﾞｼｯｸM-PRO" panose="020F0600000000000000" pitchFamily="50" charset="-128"/>
                          <a:cs typeface="Times New Roman" panose="02020603050405020304" pitchFamily="18" charset="0"/>
                        </a:rPr>
                        <a:t>]</a:t>
                      </a:r>
                      <a:endParaRPr 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984585"/>
                  </a:ext>
                </a:extLst>
              </a:tr>
              <a:tr h="900351">
                <a:tc>
                  <a:txBody>
                    <a:bodyPr/>
                    <a:lstStyle/>
                    <a:p>
                      <a:pPr marL="825500" indent="-825500" algn="ctr">
                        <a:lnSpc>
                          <a:spcPts val="2240"/>
                        </a:lnSpc>
                      </a:pPr>
                      <a:r>
                        <a:rPr lang="ja-JP" altLang="ja-JP" sz="1400" b="1" spc="100" dirty="0">
                          <a:effectLst/>
                          <a:latin typeface="Mincho"/>
                          <a:ea typeface="HG丸ｺﾞｼｯｸM-PRO" panose="020F0600000000000000" pitchFamily="50" charset="-128"/>
                          <a:cs typeface="ＭＳ ゴシック" panose="020B0609070205080204" pitchFamily="49" charset="-128"/>
                        </a:rPr>
                        <a:t>ボランティア</a:t>
                      </a:r>
                      <a:endParaRPr lang="ja-JP" altLang="ja-JP" sz="1100" b="1" spc="175" dirty="0">
                        <a:effectLst/>
                        <a:latin typeface="Mincho"/>
                        <a:cs typeface="Mincho"/>
                      </a:endParaRPr>
                    </a:p>
                    <a:p>
                      <a:pPr marL="825500" indent="-825500" algn="ctr">
                        <a:lnSpc>
                          <a:spcPts val="2240"/>
                        </a:lnSpc>
                      </a:pPr>
                      <a:r>
                        <a:rPr lang="ja-JP" altLang="ja-JP" sz="1400" b="1" spc="100" dirty="0">
                          <a:effectLst/>
                          <a:latin typeface="Mincho"/>
                          <a:ea typeface="HG丸ｺﾞｼｯｸM-PRO" panose="020F0600000000000000" pitchFamily="50" charset="-128"/>
                          <a:cs typeface="ＭＳ ゴシック" panose="020B0609070205080204" pitchFamily="49" charset="-128"/>
                        </a:rPr>
                        <a:t>経験の有無</a:t>
                      </a:r>
                      <a:endParaRPr lang="ja-JP" altLang="ja-JP" sz="11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25500" indent="-825500" algn="ctr">
                        <a:lnSpc>
                          <a:spcPts val="2240"/>
                        </a:lnSpc>
                      </a:pPr>
                      <a:r>
                        <a:rPr lang="ja-JP" altLang="ja-JP" sz="1400" b="1" spc="100" dirty="0">
                          <a:effectLst/>
                          <a:latin typeface="Mincho"/>
                          <a:ea typeface="HG丸ｺﾞｼｯｸM-PRO" panose="020F0600000000000000" pitchFamily="50" charset="-128"/>
                          <a:cs typeface="Times New Roman" panose="02020603050405020304" pitchFamily="18" charset="0"/>
                        </a:rPr>
                        <a:t>有・無</a:t>
                      </a:r>
                      <a:endParaRPr lang="ja-JP" altLang="ja-JP" sz="1200" b="1" spc="175" dirty="0">
                        <a:effectLst/>
                        <a:latin typeface="Mincho"/>
                        <a:cs typeface="Mincho"/>
                      </a:endParaRPr>
                    </a:p>
                    <a:p>
                      <a:pPr marL="825500" indent="-825500">
                        <a:lnSpc>
                          <a:spcPts val="2240"/>
                        </a:lnSpc>
                      </a:pPr>
                      <a:r>
                        <a:rPr lang="en-US" altLang="ja-JP" sz="1400" b="1" spc="100" dirty="0">
                          <a:effectLst/>
                          <a:latin typeface="Mincho"/>
                          <a:ea typeface="HG丸ｺﾞｼｯｸM-PRO" panose="020F0600000000000000" pitchFamily="50" charset="-128"/>
                          <a:cs typeface="Times New Roman" panose="02020603050405020304" pitchFamily="18" charset="0"/>
                        </a:rPr>
                        <a:t>【</a:t>
                      </a:r>
                      <a:r>
                        <a:rPr lang="ja-JP" altLang="ja-JP" sz="1400" b="1" spc="100" dirty="0">
                          <a:effectLst/>
                          <a:latin typeface="Mincho"/>
                          <a:ea typeface="HG丸ｺﾞｼｯｸM-PRO" panose="020F0600000000000000" pitchFamily="50" charset="-128"/>
                          <a:cs typeface="Times New Roman" panose="02020603050405020304" pitchFamily="18" charset="0"/>
                        </a:rPr>
                        <a:t>内容：　　　　　　　　　　　　　　　　　</a:t>
                      </a:r>
                      <a:r>
                        <a:rPr lang="en-US" altLang="ja-JP" sz="1400" b="1" spc="100" dirty="0">
                          <a:effectLst/>
                          <a:latin typeface="Mincho"/>
                          <a:ea typeface="HG丸ｺﾞｼｯｸM-PRO" panose="020F0600000000000000" pitchFamily="50" charset="-128"/>
                          <a:cs typeface="Times New Roman" panose="02020603050405020304" pitchFamily="18" charset="0"/>
                        </a:rPr>
                        <a:t>】</a:t>
                      </a:r>
                      <a:endParaRPr lang="ja-JP" sz="1400" b="1" spc="175" dirty="0">
                        <a:effectLst/>
                        <a:latin typeface="Mincho"/>
                        <a:cs typeface="Mincho"/>
                      </a:endParaRPr>
                    </a:p>
                  </a:txBody>
                  <a:tcPr marL="54656" marR="546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722380"/>
                  </a:ext>
                </a:extLst>
              </a:tr>
            </a:tbl>
          </a:graphicData>
        </a:graphic>
      </p:graphicFrame>
      <p:sp>
        <p:nvSpPr>
          <p:cNvPr id="15" name="AutoShape 11">
            <a:extLst>
              <a:ext uri="{FF2B5EF4-FFF2-40B4-BE49-F238E27FC236}">
                <a16:creationId xmlns:a16="http://schemas.microsoft.com/office/drawing/2014/main" id="{BAD6B18B-69AC-441B-9EE0-BE9CD99C633C}"/>
              </a:ext>
            </a:extLst>
          </p:cNvPr>
          <p:cNvSpPr>
            <a:spLocks noChangeShapeType="1"/>
          </p:cNvSpPr>
          <p:nvPr/>
        </p:nvSpPr>
        <p:spPr bwMode="auto">
          <a:xfrm>
            <a:off x="-328612" y="3164840"/>
            <a:ext cx="7448551" cy="0"/>
          </a:xfrm>
          <a:prstGeom prst="straightConnector1">
            <a:avLst/>
          </a:prstGeom>
          <a:noFill/>
          <a:ln w="158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Text Box 9">
            <a:extLst>
              <a:ext uri="{FF2B5EF4-FFF2-40B4-BE49-F238E27FC236}">
                <a16:creationId xmlns:a16="http://schemas.microsoft.com/office/drawing/2014/main" id="{0FE6EBFA-9C11-4E47-BAF9-5279189B0228}"/>
              </a:ext>
            </a:extLst>
          </p:cNvPr>
          <p:cNvSpPr txBox="1">
            <a:spLocks noChangeArrowheads="1"/>
          </p:cNvSpPr>
          <p:nvPr/>
        </p:nvSpPr>
        <p:spPr bwMode="auto">
          <a:xfrm>
            <a:off x="213360" y="8742948"/>
            <a:ext cx="6454139" cy="649705"/>
          </a:xfrm>
          <a:prstGeom prst="rect">
            <a:avLst/>
          </a:prstGeom>
          <a:solidFill>
            <a:srgbClr val="FFFFFF"/>
          </a:solidFill>
          <a:ln w="28575" cap="rnd">
            <a:solidFill>
              <a:srgbClr val="000000"/>
            </a:solidFill>
            <a:prstDash val="sysDot"/>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ja-JP" sz="1100" b="0" i="0" strike="noStrike" cap="none" normalizeH="0" baseline="0" dirty="0">
                <a:ln>
                  <a:noFill/>
                </a:ln>
                <a:solidFill>
                  <a:srgbClr val="000000"/>
                </a:solidFill>
                <a:effectLst/>
                <a:latin typeface="HG創英角ﾎﾟｯﾌﾟ体" panose="040B0A09000000000000" pitchFamily="49" charset="-128"/>
                <a:ea typeface="HG創英角ﾎﾟｯﾌﾟ体" panose="040B0A09000000000000" pitchFamily="49" charset="-128"/>
                <a:cs typeface="Times New Roman" panose="02020603050405020304" pitchFamily="18" charset="0"/>
              </a:rPr>
              <a:t>           </a:t>
            </a:r>
            <a:r>
              <a:rPr kumimoji="0" lang="ja-JP" altLang="ja-JP" sz="1100" b="0" i="0" u="sng" strike="noStrike" cap="none" normalizeH="0" baseline="0" dirty="0">
                <a:ln>
                  <a:noFill/>
                </a:ln>
                <a:solidFill>
                  <a:srgbClr val="000000"/>
                </a:solidFill>
                <a:effectLst/>
                <a:latin typeface="HG創英角ﾎﾟｯﾌﾟ体" panose="040B0A09000000000000" pitchFamily="49" charset="-128"/>
                <a:ea typeface="HG創英角ﾎﾟｯﾌﾟ体" panose="040B0A09000000000000" pitchFamily="49" charset="-128"/>
                <a:cs typeface="Times New Roman" panose="02020603050405020304" pitchFamily="18" charset="0"/>
              </a:rPr>
              <a:t>三鷹市社会福祉協議会（略称：みたか社協）の会員募集中！</a:t>
            </a:r>
            <a:endParaRPr kumimoji="0" lang="ja-JP" altLang="ja-JP"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みたか社協では、三鷹の福祉・ボランティア活動を支援する会員を募集しております。年額一口</a:t>
            </a:r>
            <a:r>
              <a:rPr kumimoji="0"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500</a:t>
            </a: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円から会員になれます。入会申し込みは本会総務係（</a:t>
            </a:r>
            <a:r>
              <a:rPr kumimoji="0" lang="en-US" altLang="ja-JP" sz="1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46-1108</a:t>
            </a: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）までお問い合わせください。</a:t>
            </a:r>
            <a:endParaRPr kumimoji="0"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8" name="Rectangle 12">
            <a:extLst>
              <a:ext uri="{FF2B5EF4-FFF2-40B4-BE49-F238E27FC236}">
                <a16:creationId xmlns:a16="http://schemas.microsoft.com/office/drawing/2014/main" id="{EEA8C0DD-7D7F-441C-8740-F2C8A148F566}"/>
              </a:ext>
            </a:extLst>
          </p:cNvPr>
          <p:cNvSpPr>
            <a:spLocks noChangeArrowheads="1"/>
          </p:cNvSpPr>
          <p:nvPr/>
        </p:nvSpPr>
        <p:spPr bwMode="auto">
          <a:xfrm>
            <a:off x="471487" y="115386"/>
            <a:ext cx="273145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58800"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1pPr>
            <a:lvl2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2pPr>
            <a:lvl3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3pPr>
            <a:lvl4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4pPr>
            <a:lvl5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5pPr>
            <a:lvl6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6pPr>
            <a:lvl7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7pPr>
            <a:lvl8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8pPr>
            <a:lvl9pPr eaLnBrk="0" fontAlgn="base" hangingPunct="0">
              <a:spcBef>
                <a:spcPct val="0"/>
              </a:spcBef>
              <a:spcAft>
                <a:spcPct val="0"/>
              </a:spcAft>
              <a:tabLst>
                <a:tab pos="220663" algn="l"/>
                <a:tab pos="350838" algn="l"/>
              </a:tabLs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ct val="0"/>
              </a:spcAft>
              <a:buClrTx/>
              <a:buSzTx/>
              <a:buFontTx/>
              <a:buNone/>
              <a:tabLst>
                <a:tab pos="220663" algn="l"/>
                <a:tab pos="350838" algn="l"/>
              </a:tabLst>
            </a:pPr>
            <a:r>
              <a:rPr kumimoji="0" lang="ja-JP" altLang="ja-JP" sz="120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＜講座スケジュール＞</a:t>
            </a:r>
            <a:endParaRPr kumimoji="0" lang="ja-JP" altLang="ja-JP" sz="400" i="0" u="none" strike="noStrike" cap="none" normalizeH="0" baseline="0" dirty="0">
              <a:ln>
                <a:noFill/>
              </a:ln>
              <a:solidFill>
                <a:schemeClr val="tx1"/>
              </a:solidFill>
              <a:effectLst/>
            </a:endParaRPr>
          </a:p>
          <a:p>
            <a:pPr marL="0" marR="0" lvl="0" indent="558800" algn="l" defTabSz="914400" rtl="0" eaLnBrk="0" fontAlgn="base" latinLnBrk="0" hangingPunct="0">
              <a:lnSpc>
                <a:spcPct val="100000"/>
              </a:lnSpc>
              <a:spcBef>
                <a:spcPct val="0"/>
              </a:spcBef>
              <a:spcAft>
                <a:spcPct val="0"/>
              </a:spcAft>
              <a:buClrTx/>
              <a:buSzTx/>
              <a:buFontTx/>
              <a:buNone/>
              <a:tabLst>
                <a:tab pos="220663" algn="l"/>
                <a:tab pos="350838" algn="l"/>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B05DC9EC-78B6-4462-92B4-D8196A5D46B5}"/>
              </a:ext>
            </a:extLst>
          </p:cNvPr>
          <p:cNvSpPr>
            <a:spLocks noChangeArrowheads="1"/>
          </p:cNvSpPr>
          <p:nvPr/>
        </p:nvSpPr>
        <p:spPr bwMode="auto">
          <a:xfrm>
            <a:off x="404970" y="3077538"/>
            <a:ext cx="607091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76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 algn="ctr" defTabSz="914400" rtl="0" eaLnBrk="0" fontAlgn="base" latinLnBrk="0" hangingPunct="0">
              <a:lnSpc>
                <a:spcPct val="15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５</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月</a:t>
            </a:r>
            <a:r>
              <a:rPr kumimoji="0" lang="ja-JP" altLang="en-US"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９</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日（</a:t>
            </a:r>
            <a:r>
              <a:rPr kumimoji="0" lang="ja-JP" altLang="en-US"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月</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）までにお申込ください＊</a:t>
            </a:r>
            <a:endParaRPr kumimoji="0" lang="ja-JP" altLang="ja-JP" sz="400" b="0" i="0" u="none" strike="noStrike" cap="none" normalizeH="0" baseline="0" dirty="0">
              <a:ln>
                <a:noFill/>
              </a:ln>
              <a:solidFill>
                <a:schemeClr val="tx1"/>
              </a:solidFill>
              <a:effectLst/>
            </a:endParaRPr>
          </a:p>
          <a:p>
            <a:pPr marL="0" marR="0" lvl="0" indent="76200" algn="ctr"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ボランティア実践講座 </a:t>
            </a:r>
            <a:r>
              <a:rPr kumimoji="0" lang="ja-JP" altLang="en-US" sz="20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点字講習会 </a:t>
            </a:r>
            <a:r>
              <a:rPr kumimoji="0" lang="ja-JP" altLang="ja-JP" sz="20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参加申込書</a:t>
            </a:r>
            <a:endParaRPr kumimoji="0" lang="ja-JP" altLang="ja-JP" sz="400" b="0" i="0" u="none" strike="noStrike" cap="none" normalizeH="0" baseline="0" dirty="0">
              <a:ln>
                <a:noFill/>
              </a:ln>
              <a:solidFill>
                <a:schemeClr val="tx1"/>
              </a:solidFill>
              <a:effectLst/>
            </a:endParaRPr>
          </a:p>
        </p:txBody>
      </p:sp>
      <p:sp>
        <p:nvSpPr>
          <p:cNvPr id="20" name="Rectangle 14">
            <a:extLst>
              <a:ext uri="{FF2B5EF4-FFF2-40B4-BE49-F238E27FC236}">
                <a16:creationId xmlns:a16="http://schemas.microsoft.com/office/drawing/2014/main" id="{AC8318E7-3891-47EA-ACC6-CCDFE5EF97A3}"/>
              </a:ext>
            </a:extLst>
          </p:cNvPr>
          <p:cNvSpPr>
            <a:spLocks noChangeArrowheads="1"/>
          </p:cNvSpPr>
          <p:nvPr/>
        </p:nvSpPr>
        <p:spPr bwMode="auto">
          <a:xfrm>
            <a:off x="471487" y="8176029"/>
            <a:ext cx="591502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上記申込用紙に必要事項をご記入の上、</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FAX</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0422-76-1273</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でお申し込み下さい。メールや電話でのお申込も受</a:t>
            </a:r>
            <a:r>
              <a:rPr kumimoji="0" lang="ja-JP" altLang="en-US" sz="1200" dirty="0">
                <a:latin typeface="HG丸ｺﾞｼｯｸM-PRO" panose="020F0600000000000000" pitchFamily="50" charset="-128"/>
                <a:ea typeface="HG丸ｺﾞｼｯｸM-PRO" panose="020F0600000000000000" pitchFamily="50" charset="-128"/>
                <a:cs typeface="ＭＳ ゴシック" panose="020B0609070205080204" pitchFamily="49" charset="-128"/>
              </a:rPr>
              <a:t>け</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付けております。</a:t>
            </a:r>
            <a:endParaRPr kumimoji="0" lang="ja-JP" altLang="en-US" sz="400" b="0" i="0" u="none" strike="noStrike" cap="none" normalizeH="0" baseline="0" dirty="0">
              <a:ln>
                <a:noFill/>
              </a:ln>
              <a:solidFill>
                <a:schemeClr val="tx1"/>
              </a:solidFill>
              <a:effectLst/>
            </a:endParaRPr>
          </a:p>
          <a:p>
            <a:pPr marL="0" marR="0" lvl="0" indent="889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6">
            <a:extLst>
              <a:ext uri="{FF2B5EF4-FFF2-40B4-BE49-F238E27FC236}">
                <a16:creationId xmlns:a16="http://schemas.microsoft.com/office/drawing/2014/main" id="{BEC28F19-6F2C-4363-AC04-0692568067ED}"/>
              </a:ext>
            </a:extLst>
          </p:cNvPr>
          <p:cNvSpPr>
            <a:spLocks noChangeArrowheads="1"/>
          </p:cNvSpPr>
          <p:nvPr/>
        </p:nvSpPr>
        <p:spPr bwMode="auto">
          <a:xfrm>
            <a:off x="1296988" y="452437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a:extLst>
              <a:ext uri="{FF2B5EF4-FFF2-40B4-BE49-F238E27FC236}">
                <a16:creationId xmlns:a16="http://schemas.microsoft.com/office/drawing/2014/main" id="{43BC1949-DD3D-4E2C-B39F-005D15C2CFB8}"/>
              </a:ext>
            </a:extLst>
          </p:cNvPr>
          <p:cNvSpPr txBox="1"/>
          <p:nvPr/>
        </p:nvSpPr>
        <p:spPr>
          <a:xfrm>
            <a:off x="471488" y="7903942"/>
            <a:ext cx="5915022" cy="246221"/>
          </a:xfrm>
          <a:prstGeom prst="rect">
            <a:avLst/>
          </a:prstGeom>
          <a:noFill/>
        </p:spPr>
        <p:txBody>
          <a:bodyPr wrap="square" rtlCol="0">
            <a:spAutoFit/>
          </a:bodyPr>
          <a:lstStyle/>
          <a:p>
            <a:pPr algn="ct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※お申し込み時にいただいた個人情報は本講座以外では使用しません。</a:t>
            </a:r>
            <a:endParaRPr kumimoji="0" lang="ja-JP" altLang="ja-JP" sz="200" b="0" i="0" u="none" strike="noStrike" cap="none" normalizeH="0" baseline="0" dirty="0">
              <a:ln>
                <a:noFill/>
              </a:ln>
              <a:solidFill>
                <a:schemeClr val="tx1"/>
              </a:solidFill>
              <a:effectLst/>
            </a:endParaRPr>
          </a:p>
        </p:txBody>
      </p:sp>
      <p:graphicFrame>
        <p:nvGraphicFramePr>
          <p:cNvPr id="7" name="表 7">
            <a:extLst>
              <a:ext uri="{FF2B5EF4-FFF2-40B4-BE49-F238E27FC236}">
                <a16:creationId xmlns:a16="http://schemas.microsoft.com/office/drawing/2014/main" id="{20693732-7A8C-471E-A214-99A86393D630}"/>
              </a:ext>
            </a:extLst>
          </p:cNvPr>
          <p:cNvGraphicFramePr>
            <a:graphicFrameLocks noGrp="1"/>
          </p:cNvGraphicFramePr>
          <p:nvPr>
            <p:extLst>
              <p:ext uri="{D42A27DB-BD31-4B8C-83A1-F6EECF244321}">
                <p14:modId xmlns:p14="http://schemas.microsoft.com/office/powerpoint/2010/main" val="3975837781"/>
              </p:ext>
            </p:extLst>
          </p:nvPr>
        </p:nvGraphicFramePr>
        <p:xfrm>
          <a:off x="393541" y="389402"/>
          <a:ext cx="6098539" cy="2638172"/>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748255577"/>
                    </a:ext>
                  </a:extLst>
                </a:gridCol>
                <a:gridCol w="922020">
                  <a:extLst>
                    <a:ext uri="{9D8B030D-6E8A-4147-A177-3AD203B41FA5}">
                      <a16:colId xmlns:a16="http://schemas.microsoft.com/office/drawing/2014/main" val="1830087860"/>
                    </a:ext>
                  </a:extLst>
                </a:gridCol>
                <a:gridCol w="1884599">
                  <a:extLst>
                    <a:ext uri="{9D8B030D-6E8A-4147-A177-3AD203B41FA5}">
                      <a16:colId xmlns:a16="http://schemas.microsoft.com/office/drawing/2014/main" val="1121341617"/>
                    </a:ext>
                  </a:extLst>
                </a:gridCol>
                <a:gridCol w="406718">
                  <a:extLst>
                    <a:ext uri="{9D8B030D-6E8A-4147-A177-3AD203B41FA5}">
                      <a16:colId xmlns:a16="http://schemas.microsoft.com/office/drawing/2014/main" val="1131297439"/>
                    </a:ext>
                  </a:extLst>
                </a:gridCol>
                <a:gridCol w="914400">
                  <a:extLst>
                    <a:ext uri="{9D8B030D-6E8A-4147-A177-3AD203B41FA5}">
                      <a16:colId xmlns:a16="http://schemas.microsoft.com/office/drawing/2014/main" val="2430446434"/>
                    </a:ext>
                  </a:extLst>
                </a:gridCol>
                <a:gridCol w="1762522">
                  <a:extLst>
                    <a:ext uri="{9D8B030D-6E8A-4147-A177-3AD203B41FA5}">
                      <a16:colId xmlns:a16="http://schemas.microsoft.com/office/drawing/2014/main" val="2505303076"/>
                    </a:ext>
                  </a:extLst>
                </a:gridCol>
              </a:tblGrid>
              <a:tr h="229614">
                <a:tc>
                  <a:txBody>
                    <a:bodyPr/>
                    <a:lstStyle/>
                    <a:p>
                      <a:pPr algn="ctr">
                        <a:lnSpc>
                          <a:spcPct val="150000"/>
                        </a:lnSpc>
                      </a:pPr>
                      <a:endParaRPr kumimoji="1" lang="ja-JP"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b="1" dirty="0">
                          <a:solidFill>
                            <a:schemeClr val="tx1"/>
                          </a:solidFill>
                          <a:latin typeface="+mn-lt"/>
                        </a:rPr>
                        <a:t>日時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b="1" dirty="0">
                          <a:solidFill>
                            <a:schemeClr val="tx1"/>
                          </a:solidFill>
                          <a:latin typeface="+mn-lt"/>
                        </a:rPr>
                        <a:t>内容</a:t>
                      </a:r>
                      <a:endParaRPr kumimoji="1" lang="en-US" altLang="ja-JP"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b="1" dirty="0">
                          <a:solidFill>
                            <a:schemeClr val="tx1"/>
                          </a:solidFill>
                          <a:latin typeface="+mn-lt"/>
                        </a:rPr>
                        <a:t>日時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b="1" dirty="0">
                          <a:solidFill>
                            <a:schemeClr val="tx1"/>
                          </a:solidFill>
                          <a:latin typeface="+mn-lt"/>
                        </a:rPr>
                        <a:t>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212377"/>
                  </a:ext>
                </a:extLst>
              </a:tr>
              <a:tr h="376666">
                <a:tc>
                  <a:txBody>
                    <a:bodyPr/>
                    <a:lstStyle/>
                    <a:p>
                      <a:pPr algn="ctr">
                        <a:lnSpc>
                          <a:spcPct val="150000"/>
                        </a:lnSpc>
                      </a:pPr>
                      <a:r>
                        <a:rPr kumimoji="1" lang="en-US" altLang="ja-JP" b="1" dirty="0"/>
                        <a:t>1</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350" b="1" kern="1200" dirty="0">
                          <a:solidFill>
                            <a:schemeClr val="dk1"/>
                          </a:solidFill>
                          <a:effectLst/>
                          <a:latin typeface="+mn-lt"/>
                          <a:ea typeface="+mn-ea"/>
                          <a:cs typeface="+mn-cs"/>
                        </a:rPr>
                        <a:t>５月</a:t>
                      </a:r>
                      <a:r>
                        <a:rPr kumimoji="1" lang="en-US" altLang="ja-JP" sz="1400" b="1" kern="1200" dirty="0">
                          <a:solidFill>
                            <a:schemeClr val="dk1"/>
                          </a:solidFill>
                          <a:effectLst/>
                          <a:latin typeface="+mn-lt"/>
                          <a:ea typeface="+mn-ea"/>
                          <a:cs typeface="+mn-cs"/>
                        </a:rPr>
                        <a:t>13</a:t>
                      </a:r>
                      <a:r>
                        <a:rPr kumimoji="1" lang="ja-JP" altLang="ja-JP" sz="1350" b="1" kern="1200" dirty="0">
                          <a:solidFill>
                            <a:schemeClr val="dk1"/>
                          </a:solidFill>
                          <a:effectLst/>
                          <a:latin typeface="+mn-lt"/>
                          <a:ea typeface="+mn-ea"/>
                          <a:cs typeface="+mn-cs"/>
                        </a:rPr>
                        <a:t>日</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sz="1100" b="1" dirty="0">
                          <a:solidFill>
                            <a:schemeClr val="tx1"/>
                          </a:solidFill>
                          <a:latin typeface="+mn-lt"/>
                        </a:rPr>
                        <a:t>視覚障がいと点字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b="1" dirty="0">
                          <a:solidFill>
                            <a:schemeClr val="tx1"/>
                          </a:solidFill>
                          <a:latin typeface="+mn-lt"/>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350" b="1" kern="1200" dirty="0">
                          <a:solidFill>
                            <a:schemeClr val="dk1"/>
                          </a:solidFill>
                          <a:effectLst/>
                          <a:latin typeface="+mn-lt"/>
                          <a:ea typeface="+mn-ea"/>
                          <a:cs typeface="+mn-cs"/>
                        </a:rPr>
                        <a:t>６月</a:t>
                      </a:r>
                      <a:r>
                        <a:rPr kumimoji="1" lang="en-US" altLang="ja-JP" sz="1400" b="1" kern="1200" dirty="0">
                          <a:solidFill>
                            <a:schemeClr val="dk1"/>
                          </a:solidFill>
                          <a:effectLst/>
                          <a:latin typeface="+mn-lt"/>
                          <a:ea typeface="+mn-ea"/>
                          <a:cs typeface="+mn-cs"/>
                        </a:rPr>
                        <a:t>17</a:t>
                      </a:r>
                      <a:r>
                        <a:rPr kumimoji="1" lang="ja-JP" altLang="ja-JP" sz="1350" b="1" kern="1200" dirty="0">
                          <a:solidFill>
                            <a:schemeClr val="dk1"/>
                          </a:solidFill>
                          <a:effectLst/>
                          <a:latin typeface="+mn-lt"/>
                          <a:ea typeface="+mn-ea"/>
                          <a:cs typeface="+mn-cs"/>
                        </a:rPr>
                        <a:t>日</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100" b="1" kern="1200" dirty="0">
                          <a:solidFill>
                            <a:schemeClr val="dk1"/>
                          </a:solidFill>
                          <a:effectLst/>
                          <a:latin typeface="+mn-lt"/>
                          <a:ea typeface="+mn-ea"/>
                          <a:cs typeface="+mn-cs"/>
                        </a:rPr>
                        <a:t>マスあけ（わかち書き）</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7162884"/>
                  </a:ext>
                </a:extLst>
              </a:tr>
              <a:tr h="355667">
                <a:tc>
                  <a:txBody>
                    <a:bodyPr/>
                    <a:lstStyle/>
                    <a:p>
                      <a:pPr algn="ctr">
                        <a:lnSpc>
                          <a:spcPct val="150000"/>
                        </a:lnSpc>
                      </a:pPr>
                      <a:r>
                        <a:rPr kumimoji="1" lang="en-US" altLang="ja-JP" b="1" dirty="0"/>
                        <a:t>2</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350" b="1" kern="1200" dirty="0">
                          <a:solidFill>
                            <a:schemeClr val="dk1"/>
                          </a:solidFill>
                          <a:effectLst/>
                          <a:latin typeface="+mn-lt"/>
                          <a:ea typeface="+mn-ea"/>
                          <a:cs typeface="+mn-cs"/>
                        </a:rPr>
                        <a:t>５月</a:t>
                      </a:r>
                      <a:r>
                        <a:rPr kumimoji="1" lang="en-US" altLang="ja-JP" sz="1400" b="1" kern="1200" dirty="0">
                          <a:solidFill>
                            <a:schemeClr val="dk1"/>
                          </a:solidFill>
                          <a:effectLst/>
                          <a:latin typeface="+mn-lt"/>
                          <a:ea typeface="+mn-ea"/>
                          <a:cs typeface="+mn-cs"/>
                        </a:rPr>
                        <a:t>20</a:t>
                      </a:r>
                      <a:r>
                        <a:rPr kumimoji="1" lang="ja-JP" altLang="ja-JP" sz="1350" b="1" kern="1200" dirty="0">
                          <a:solidFill>
                            <a:schemeClr val="dk1"/>
                          </a:solidFill>
                          <a:effectLst/>
                          <a:latin typeface="+mn-lt"/>
                          <a:ea typeface="+mn-ea"/>
                          <a:cs typeface="+mn-cs"/>
                        </a:rPr>
                        <a:t>日 </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r>
                        <a:rPr kumimoji="1" lang="ja-JP" altLang="ja-JP" sz="1100" b="1" kern="1200" dirty="0">
                          <a:solidFill>
                            <a:schemeClr val="dk1"/>
                          </a:solidFill>
                          <a:effectLst/>
                          <a:latin typeface="+mn-lt"/>
                          <a:ea typeface="+mn-ea"/>
                          <a:cs typeface="+mn-cs"/>
                        </a:rPr>
                        <a:t>点字の五十音とかなづかい</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b="1" dirty="0">
                          <a:solidFill>
                            <a:schemeClr val="tx1"/>
                          </a:solidFill>
                          <a:latin typeface="+mn-lt"/>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350" b="1" kern="1200" dirty="0">
                          <a:solidFill>
                            <a:schemeClr val="dk1"/>
                          </a:solidFill>
                          <a:effectLst/>
                          <a:latin typeface="+mn-lt"/>
                          <a:ea typeface="+mn-ea"/>
                          <a:cs typeface="+mn-cs"/>
                        </a:rPr>
                        <a:t>６月</a:t>
                      </a:r>
                      <a:r>
                        <a:rPr kumimoji="1" lang="en-US" altLang="ja-JP" sz="1400" b="1" kern="1200" dirty="0">
                          <a:solidFill>
                            <a:schemeClr val="dk1"/>
                          </a:solidFill>
                          <a:effectLst/>
                          <a:latin typeface="+mn-lt"/>
                          <a:ea typeface="+mn-ea"/>
                          <a:cs typeface="+mn-cs"/>
                        </a:rPr>
                        <a:t>24</a:t>
                      </a:r>
                      <a:r>
                        <a:rPr kumimoji="1" lang="ja-JP" altLang="ja-JP" sz="1350" b="1" kern="1200" dirty="0">
                          <a:solidFill>
                            <a:schemeClr val="dk1"/>
                          </a:solidFill>
                          <a:effectLst/>
                          <a:latin typeface="+mn-lt"/>
                          <a:ea typeface="+mn-ea"/>
                          <a:cs typeface="+mn-cs"/>
                        </a:rPr>
                        <a:t>日</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100" b="1" kern="1200" dirty="0">
                          <a:solidFill>
                            <a:schemeClr val="dk1"/>
                          </a:solidFill>
                          <a:effectLst/>
                          <a:latin typeface="+mn-lt"/>
                          <a:ea typeface="+mn-ea"/>
                          <a:cs typeface="+mn-cs"/>
                        </a:rPr>
                        <a:t>アルファベットの書き方</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325724"/>
                  </a:ext>
                </a:extLst>
              </a:tr>
              <a:tr h="554801">
                <a:tc>
                  <a:txBody>
                    <a:bodyPr/>
                    <a:lstStyle/>
                    <a:p>
                      <a:pPr algn="ctr">
                        <a:lnSpc>
                          <a:spcPct val="150000"/>
                        </a:lnSpc>
                      </a:pPr>
                      <a:endParaRPr kumimoji="1" lang="en-US" altLang="ja-JP" sz="400" b="1" dirty="0"/>
                    </a:p>
                    <a:p>
                      <a:pPr algn="ctr">
                        <a:lnSpc>
                          <a:spcPct val="150000"/>
                        </a:lnSpc>
                      </a:pPr>
                      <a:r>
                        <a:rPr kumimoji="1" lang="en-US" altLang="ja-JP" b="1" dirty="0"/>
                        <a:t>3</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400" b="1" kern="1200" dirty="0">
                        <a:solidFill>
                          <a:schemeClr val="dk1"/>
                        </a:solidFill>
                        <a:effectLst/>
                        <a:latin typeface="+mn-lt"/>
                        <a:ea typeface="+mn-ea"/>
                        <a:cs typeface="+mn-cs"/>
                      </a:endParaRPr>
                    </a:p>
                    <a:p>
                      <a:pPr algn="ctr">
                        <a:lnSpc>
                          <a:spcPct val="150000"/>
                        </a:lnSpc>
                      </a:pPr>
                      <a:r>
                        <a:rPr kumimoji="1" lang="ja-JP" altLang="ja-JP" sz="1350" b="1" kern="1200" dirty="0">
                          <a:solidFill>
                            <a:schemeClr val="dk1"/>
                          </a:solidFill>
                          <a:effectLst/>
                          <a:latin typeface="+mn-lt"/>
                          <a:ea typeface="+mn-ea"/>
                          <a:cs typeface="+mn-cs"/>
                        </a:rPr>
                        <a:t>５月</a:t>
                      </a:r>
                      <a:r>
                        <a:rPr kumimoji="1" lang="en-US" altLang="ja-JP" sz="1400" b="1" kern="1200" dirty="0">
                          <a:solidFill>
                            <a:schemeClr val="dk1"/>
                          </a:solidFill>
                          <a:effectLst/>
                          <a:latin typeface="+mn-lt"/>
                          <a:ea typeface="+mn-ea"/>
                          <a:cs typeface="+mn-cs"/>
                        </a:rPr>
                        <a:t>27</a:t>
                      </a:r>
                      <a:r>
                        <a:rPr kumimoji="1" lang="ja-JP" altLang="ja-JP" sz="1350" b="1" kern="1200" dirty="0">
                          <a:solidFill>
                            <a:schemeClr val="dk1"/>
                          </a:solidFill>
                          <a:effectLst/>
                          <a:latin typeface="+mn-lt"/>
                          <a:ea typeface="+mn-ea"/>
                          <a:cs typeface="+mn-cs"/>
                        </a:rPr>
                        <a:t>日 </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500" b="1" kern="1200" dirty="0">
                        <a:solidFill>
                          <a:schemeClr val="dk1"/>
                        </a:solidFill>
                        <a:effectLst/>
                        <a:latin typeface="+mn-lt"/>
                        <a:ea typeface="+mn-ea"/>
                        <a:cs typeface="+mn-cs"/>
                      </a:endParaRPr>
                    </a:p>
                    <a:p>
                      <a:pPr algn="ctr">
                        <a:lnSpc>
                          <a:spcPct val="150000"/>
                        </a:lnSpc>
                      </a:pPr>
                      <a:r>
                        <a:rPr kumimoji="1" lang="ja-JP" altLang="ja-JP" sz="1100" b="1" kern="1200" dirty="0">
                          <a:solidFill>
                            <a:schemeClr val="dk1"/>
                          </a:solidFill>
                          <a:effectLst/>
                          <a:latin typeface="+mn-lt"/>
                          <a:ea typeface="+mn-ea"/>
                          <a:cs typeface="+mn-cs"/>
                        </a:rPr>
                        <a:t>数字の書き方</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400" b="1" dirty="0">
                        <a:solidFill>
                          <a:schemeClr val="tx1"/>
                        </a:solidFill>
                        <a:latin typeface="+mn-lt"/>
                      </a:endParaRPr>
                    </a:p>
                    <a:p>
                      <a:pPr algn="ctr">
                        <a:lnSpc>
                          <a:spcPct val="150000"/>
                        </a:lnSpc>
                      </a:pPr>
                      <a:r>
                        <a:rPr kumimoji="1" lang="ja-JP" altLang="en-US" b="1" dirty="0">
                          <a:solidFill>
                            <a:schemeClr val="tx1"/>
                          </a:solidFill>
                          <a:latin typeface="+mn-lt"/>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400" b="1" kern="1200" dirty="0">
                        <a:solidFill>
                          <a:schemeClr val="dk1"/>
                        </a:solidFill>
                        <a:effectLst/>
                        <a:latin typeface="+mn-lt"/>
                        <a:ea typeface="+mn-ea"/>
                        <a:cs typeface="+mn-cs"/>
                      </a:endParaRPr>
                    </a:p>
                    <a:p>
                      <a:pPr algn="ctr">
                        <a:lnSpc>
                          <a:spcPct val="150000"/>
                        </a:lnSpc>
                      </a:pPr>
                      <a:r>
                        <a:rPr kumimoji="1" lang="ja-JP" altLang="ja-JP" sz="1350" b="1" kern="1200" dirty="0">
                          <a:solidFill>
                            <a:schemeClr val="dk1"/>
                          </a:solidFill>
                          <a:effectLst/>
                          <a:latin typeface="+mn-lt"/>
                          <a:ea typeface="+mn-ea"/>
                          <a:cs typeface="+mn-cs"/>
                        </a:rPr>
                        <a:t>７月１日</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100" b="1" kern="1200" dirty="0">
                          <a:solidFill>
                            <a:schemeClr val="dk1"/>
                          </a:solidFill>
                          <a:effectLst/>
                          <a:latin typeface="+mn-lt"/>
                          <a:ea typeface="+mn-ea"/>
                          <a:cs typeface="+mn-cs"/>
                        </a:rPr>
                        <a:t>アルファベット、</a:t>
                      </a:r>
                      <a:endParaRPr kumimoji="1" lang="en-US" altLang="ja-JP" sz="1100" b="1" kern="1200" dirty="0">
                        <a:solidFill>
                          <a:schemeClr val="dk1"/>
                        </a:solidFill>
                        <a:effectLst/>
                        <a:latin typeface="+mn-lt"/>
                        <a:ea typeface="+mn-ea"/>
                        <a:cs typeface="+mn-cs"/>
                      </a:endParaRPr>
                    </a:p>
                    <a:p>
                      <a:pPr algn="ctr">
                        <a:lnSpc>
                          <a:spcPct val="150000"/>
                        </a:lnSpc>
                      </a:pPr>
                      <a:r>
                        <a:rPr kumimoji="1" lang="ja-JP" altLang="ja-JP" sz="1100" b="1" kern="1200" dirty="0">
                          <a:solidFill>
                            <a:schemeClr val="dk1"/>
                          </a:solidFill>
                          <a:effectLst/>
                          <a:latin typeface="+mn-lt"/>
                          <a:ea typeface="+mn-ea"/>
                          <a:cs typeface="+mn-cs"/>
                        </a:rPr>
                        <a:t>記号の書き方</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5716287"/>
                  </a:ext>
                </a:extLst>
              </a:tr>
              <a:tr h="322822">
                <a:tc>
                  <a:txBody>
                    <a:bodyPr/>
                    <a:lstStyle/>
                    <a:p>
                      <a:pPr algn="ctr">
                        <a:lnSpc>
                          <a:spcPct val="150000"/>
                        </a:lnSpc>
                      </a:pPr>
                      <a:r>
                        <a:rPr kumimoji="1" lang="en-US" altLang="ja-JP" b="1" dirty="0"/>
                        <a:t>4</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350" b="1" kern="1200" dirty="0">
                          <a:solidFill>
                            <a:schemeClr val="dk1"/>
                          </a:solidFill>
                          <a:effectLst/>
                          <a:latin typeface="+mn-lt"/>
                          <a:ea typeface="+mn-ea"/>
                          <a:cs typeface="+mn-cs"/>
                        </a:rPr>
                        <a:t>６月３日</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100" b="1" kern="1200" dirty="0">
                          <a:solidFill>
                            <a:schemeClr val="dk1"/>
                          </a:solidFill>
                          <a:effectLst/>
                          <a:latin typeface="+mn-lt"/>
                          <a:ea typeface="+mn-ea"/>
                          <a:cs typeface="+mn-cs"/>
                        </a:rPr>
                        <a:t>マスあけ（わかち書き）</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b="1" dirty="0">
                          <a:solidFill>
                            <a:schemeClr val="tx1"/>
                          </a:solidFill>
                          <a:latin typeface="+mn-lt"/>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350" b="1" kern="1200" dirty="0">
                          <a:solidFill>
                            <a:schemeClr val="dk1"/>
                          </a:solidFill>
                          <a:effectLst/>
                          <a:latin typeface="+mn-lt"/>
                          <a:ea typeface="+mn-ea"/>
                          <a:cs typeface="+mn-cs"/>
                        </a:rPr>
                        <a:t>７月８日</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100" b="1" kern="1200" dirty="0">
                          <a:solidFill>
                            <a:schemeClr val="dk1"/>
                          </a:solidFill>
                          <a:effectLst/>
                          <a:latin typeface="+mn-lt"/>
                          <a:ea typeface="+mn-ea"/>
                          <a:cs typeface="+mn-cs"/>
                        </a:rPr>
                        <a:t>記号の書き方</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958330"/>
                  </a:ext>
                </a:extLst>
              </a:tr>
              <a:tr h="401999">
                <a:tc>
                  <a:txBody>
                    <a:bodyPr/>
                    <a:lstStyle/>
                    <a:p>
                      <a:pPr algn="ctr">
                        <a:lnSpc>
                          <a:spcPct val="150000"/>
                        </a:lnSpc>
                      </a:pPr>
                      <a:r>
                        <a:rPr kumimoji="1" lang="en-US" altLang="ja-JP" b="1" dirty="0"/>
                        <a:t>5</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400" b="1" kern="1200" dirty="0">
                        <a:solidFill>
                          <a:schemeClr val="dk1"/>
                        </a:solidFill>
                        <a:effectLst/>
                        <a:latin typeface="+mn-lt"/>
                        <a:ea typeface="+mn-ea"/>
                        <a:cs typeface="+mn-cs"/>
                      </a:endParaRPr>
                    </a:p>
                    <a:p>
                      <a:pPr algn="ctr">
                        <a:lnSpc>
                          <a:spcPct val="150000"/>
                        </a:lnSpc>
                      </a:pPr>
                      <a:r>
                        <a:rPr kumimoji="1" lang="ja-JP" altLang="ja-JP" sz="1350" b="1" kern="1200" dirty="0">
                          <a:solidFill>
                            <a:schemeClr val="dk1"/>
                          </a:solidFill>
                          <a:effectLst/>
                          <a:latin typeface="+mn-lt"/>
                          <a:ea typeface="+mn-ea"/>
                          <a:cs typeface="+mn-cs"/>
                        </a:rPr>
                        <a:t>６月</a:t>
                      </a:r>
                      <a:r>
                        <a:rPr kumimoji="1" lang="en-US" altLang="ja-JP" sz="1400" b="1" kern="1200" dirty="0">
                          <a:solidFill>
                            <a:schemeClr val="dk1"/>
                          </a:solidFill>
                          <a:effectLst/>
                          <a:latin typeface="+mn-lt"/>
                          <a:ea typeface="+mn-ea"/>
                          <a:cs typeface="+mn-cs"/>
                        </a:rPr>
                        <a:t>10</a:t>
                      </a:r>
                      <a:r>
                        <a:rPr kumimoji="1" lang="ja-JP" altLang="ja-JP" sz="1350" b="1" kern="1200" dirty="0">
                          <a:solidFill>
                            <a:schemeClr val="dk1"/>
                          </a:solidFill>
                          <a:effectLst/>
                          <a:latin typeface="+mn-lt"/>
                          <a:ea typeface="+mn-ea"/>
                          <a:cs typeface="+mn-cs"/>
                        </a:rPr>
                        <a:t>日</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500" b="1" kern="1200" dirty="0">
                        <a:solidFill>
                          <a:schemeClr val="dk1"/>
                        </a:solidFill>
                        <a:effectLst/>
                        <a:latin typeface="+mn-lt"/>
                        <a:ea typeface="+mn-ea"/>
                        <a:cs typeface="+mn-cs"/>
                      </a:endParaRPr>
                    </a:p>
                    <a:p>
                      <a:pPr algn="ctr">
                        <a:lnSpc>
                          <a:spcPct val="150000"/>
                        </a:lnSpc>
                      </a:pPr>
                      <a:r>
                        <a:rPr kumimoji="1" lang="ja-JP" altLang="ja-JP" sz="1100" b="1" kern="1200" dirty="0">
                          <a:solidFill>
                            <a:schemeClr val="dk1"/>
                          </a:solidFill>
                          <a:effectLst/>
                          <a:latin typeface="+mn-lt"/>
                          <a:ea typeface="+mn-ea"/>
                          <a:cs typeface="+mn-cs"/>
                        </a:rPr>
                        <a:t>マスあけ（わかち書き）</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300" b="1" dirty="0">
                        <a:solidFill>
                          <a:schemeClr val="tx1"/>
                        </a:solidFill>
                        <a:latin typeface="+mn-lt"/>
                      </a:endParaRPr>
                    </a:p>
                    <a:p>
                      <a:pPr algn="ctr">
                        <a:lnSpc>
                          <a:spcPct val="150000"/>
                        </a:lnSpc>
                      </a:pPr>
                      <a:r>
                        <a:rPr kumimoji="1" lang="en-US" altLang="ja-JP" sz="1400" b="1" dirty="0">
                          <a:solidFill>
                            <a:schemeClr val="tx1"/>
                          </a:solidFill>
                          <a:latin typeface="+mn-lt"/>
                        </a:rPr>
                        <a:t>10</a:t>
                      </a:r>
                      <a:endParaRPr kumimoji="1" lang="ja-JP" altLang="en-US" sz="14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400" b="1" kern="1200" dirty="0">
                        <a:solidFill>
                          <a:schemeClr val="dk1"/>
                        </a:solidFill>
                        <a:effectLst/>
                        <a:latin typeface="+mn-lt"/>
                        <a:ea typeface="+mn-ea"/>
                        <a:cs typeface="+mn-cs"/>
                      </a:endParaRPr>
                    </a:p>
                    <a:p>
                      <a:pPr algn="ctr">
                        <a:lnSpc>
                          <a:spcPct val="150000"/>
                        </a:lnSpc>
                      </a:pPr>
                      <a:r>
                        <a:rPr kumimoji="1" lang="ja-JP" altLang="ja-JP" sz="1350" b="1" kern="1200" dirty="0">
                          <a:solidFill>
                            <a:schemeClr val="dk1"/>
                          </a:solidFill>
                          <a:effectLst/>
                          <a:latin typeface="+mn-lt"/>
                          <a:ea typeface="+mn-ea"/>
                          <a:cs typeface="+mn-cs"/>
                        </a:rPr>
                        <a:t>７月</a:t>
                      </a:r>
                      <a:r>
                        <a:rPr kumimoji="1" lang="en-US" altLang="ja-JP" sz="1350" b="1" kern="1200" dirty="0">
                          <a:solidFill>
                            <a:schemeClr val="dk1"/>
                          </a:solidFill>
                          <a:effectLst/>
                          <a:latin typeface="+mn-lt"/>
                          <a:ea typeface="+mn-ea"/>
                          <a:cs typeface="+mn-cs"/>
                        </a:rPr>
                        <a:t>15</a:t>
                      </a:r>
                      <a:r>
                        <a:rPr kumimoji="1" lang="ja-JP" altLang="ja-JP" sz="1350" b="1" kern="1200" dirty="0">
                          <a:solidFill>
                            <a:schemeClr val="dk1"/>
                          </a:solidFill>
                          <a:effectLst/>
                          <a:latin typeface="+mn-lt"/>
                          <a:ea typeface="+mn-ea"/>
                          <a:cs typeface="+mn-cs"/>
                        </a:rPr>
                        <a:t>日</a:t>
                      </a:r>
                      <a:endParaRPr kumimoji="1" lang="ja-JP" altLang="en-US"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ja-JP" sz="1100" b="1" kern="1200" dirty="0">
                          <a:solidFill>
                            <a:schemeClr val="dk1"/>
                          </a:solidFill>
                          <a:effectLst/>
                          <a:latin typeface="+mn-lt"/>
                          <a:ea typeface="+mn-ea"/>
                          <a:cs typeface="+mn-cs"/>
                        </a:rPr>
                        <a:t>講評、活動先紹介</a:t>
                      </a:r>
                      <a:endParaRPr kumimoji="1" lang="en-US" altLang="ja-JP" sz="1100" b="1" kern="1200" dirty="0">
                        <a:solidFill>
                          <a:schemeClr val="dk1"/>
                        </a:solidFill>
                        <a:effectLst/>
                        <a:latin typeface="+mn-lt"/>
                        <a:ea typeface="+mn-ea"/>
                        <a:cs typeface="+mn-cs"/>
                      </a:endParaRPr>
                    </a:p>
                    <a:p>
                      <a:pPr algn="ctr">
                        <a:lnSpc>
                          <a:spcPct val="150000"/>
                        </a:lnSpc>
                      </a:pPr>
                      <a:r>
                        <a:rPr kumimoji="1" lang="ja-JP" altLang="en-US" sz="1100" b="1" kern="1200" dirty="0">
                          <a:solidFill>
                            <a:schemeClr val="dk1"/>
                          </a:solidFill>
                          <a:effectLst/>
                          <a:latin typeface="+mn-lt"/>
                          <a:ea typeface="+mn-ea"/>
                          <a:cs typeface="+mn-cs"/>
                        </a:rPr>
                        <a:t>当事者のお話</a:t>
                      </a:r>
                      <a:endParaRPr kumimoji="1" lang="ja-JP" altLang="en-US" sz="11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7291292"/>
                  </a:ext>
                </a:extLst>
              </a:tr>
            </a:tbl>
          </a:graphicData>
        </a:graphic>
      </p:graphicFrame>
      <p:pic>
        <p:nvPicPr>
          <p:cNvPr id="22" name="図 21" descr="ロゴ, 会社名&#10;&#10;自動的に生成された説明">
            <a:extLst>
              <a:ext uri="{FF2B5EF4-FFF2-40B4-BE49-F238E27FC236}">
                <a16:creationId xmlns:a16="http://schemas.microsoft.com/office/drawing/2014/main" id="{EA66E428-186C-4701-BC1B-FF4D827B3A8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9442"/>
          <a:stretch/>
        </p:blipFill>
        <p:spPr>
          <a:xfrm>
            <a:off x="332460" y="8801100"/>
            <a:ext cx="620040" cy="557732"/>
          </a:xfrm>
          <a:prstGeom prst="rect">
            <a:avLst/>
          </a:prstGeom>
        </p:spPr>
      </p:pic>
    </p:spTree>
    <p:extLst>
      <p:ext uri="{BB962C8B-B14F-4D97-AF65-F5344CB8AC3E}">
        <p14:creationId xmlns:p14="http://schemas.microsoft.com/office/powerpoint/2010/main" val="2078229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1479</TotalTime>
  <Words>613</Words>
  <Application>Microsoft Office PowerPoint</Application>
  <PresentationFormat>A4 210 x 297 mm</PresentationFormat>
  <Paragraphs>103</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02うつくし明朝体</vt:lpstr>
      <vt:lpstr>HGP創英角ﾎﾟｯﾌﾟ体</vt:lpstr>
      <vt:lpstr>HGS創英角ﾎﾟｯﾌﾟ体</vt:lpstr>
      <vt:lpstr>HG丸ｺﾞｼｯｸM-PRO</vt:lpstr>
      <vt:lpstr>HG創英角ﾎﾟｯﾌﾟ体</vt:lpstr>
      <vt:lpstr>ＭＳ Ｐゴシック</vt:lpstr>
      <vt:lpstr>飴鞭ゴシック-04</vt:lpstr>
      <vt:lpstr>Mincho</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nms111</dc:creator>
  <cp:lastModifiedBy>ms098</cp:lastModifiedBy>
  <cp:revision>116</cp:revision>
  <cp:lastPrinted>2021-06-21T23:47:26Z</cp:lastPrinted>
  <dcterms:created xsi:type="dcterms:W3CDTF">2018-06-04T23:51:05Z</dcterms:created>
  <dcterms:modified xsi:type="dcterms:W3CDTF">2022-03-03T02:29:40Z</dcterms:modified>
</cp:coreProperties>
</file>