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7" autoAdjust="0"/>
  </p:normalViewPr>
  <p:slideViewPr>
    <p:cSldViewPr snapToGrid="0" showGuides="1">
      <p:cViewPr>
        <p:scale>
          <a:sx n="70" d="100"/>
          <a:sy n="70" d="100"/>
        </p:scale>
        <p:origin x="115" y="-6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9ABAFCC-8587-4107-A83A-F69C15F60D58}" type="datetimeFigureOut">
              <a:rPr kumimoji="1" lang="ja-JP" altLang="en-US" smtClean="0"/>
              <a:t>2021/12/21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F6C5213-41D9-444E-ACB8-3982F690C6CA}" type="slidenum">
              <a:rPr kumimoji="1" lang="ja-JP" altLang="en-US" smtClean="0"/>
              <a:t>‹#›</a:t>
            </a:fld>
            <a:endParaRPr kumimoji="1" lang="ja-JP" altLang="en-US"/>
          </a:p>
        </p:txBody>
      </p:sp>
    </p:spTree>
    <p:extLst>
      <p:ext uri="{BB962C8B-B14F-4D97-AF65-F5344CB8AC3E}">
        <p14:creationId xmlns:p14="http://schemas.microsoft.com/office/powerpoint/2010/main" val="1819866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F6C5213-41D9-444E-ACB8-3982F690C6CA}" type="slidenum">
              <a:rPr kumimoji="1" lang="ja-JP" altLang="en-US" smtClean="0"/>
              <a:t>1</a:t>
            </a:fld>
            <a:endParaRPr kumimoji="1" lang="ja-JP" altLang="en-US"/>
          </a:p>
        </p:txBody>
      </p:sp>
    </p:spTree>
    <p:extLst>
      <p:ext uri="{BB962C8B-B14F-4D97-AF65-F5344CB8AC3E}">
        <p14:creationId xmlns:p14="http://schemas.microsoft.com/office/powerpoint/2010/main" val="388332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2021/12/21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図形&#10;&#10;中程度の精度で自動的に生成された説明">
            <a:extLst>
              <a:ext uri="{FF2B5EF4-FFF2-40B4-BE49-F238E27FC236}">
                <a16:creationId xmlns:a16="http://schemas.microsoft.com/office/drawing/2014/main" id="{5CBD3B31-003E-4ADA-943F-3D195BACD2C2}"/>
              </a:ext>
            </a:extLst>
          </p:cNvPr>
          <p:cNvPicPr>
            <a:picLocks noChangeAspect="1"/>
          </p:cNvPicPr>
          <p:nvPr/>
        </p:nvPicPr>
        <p:blipFill rotWithShape="1">
          <a:blip r:embed="rId3">
            <a:extLst>
              <a:ext uri="{28A0092B-C50C-407E-A947-70E740481C1C}">
                <a14:useLocalDpi xmlns:a14="http://schemas.microsoft.com/office/drawing/2010/main" val="0"/>
              </a:ext>
            </a:extLst>
          </a:blip>
          <a:srcRect l="22809" t="5008" r="65424" b="83188"/>
          <a:stretch/>
        </p:blipFill>
        <p:spPr>
          <a:xfrm>
            <a:off x="383185" y="235886"/>
            <a:ext cx="2623088" cy="724023"/>
          </a:xfrm>
          <a:prstGeom prst="rect">
            <a:avLst/>
          </a:prstGeom>
        </p:spPr>
      </p:pic>
      <p:sp>
        <p:nvSpPr>
          <p:cNvPr id="2" name="楕円 1">
            <a:extLst>
              <a:ext uri="{FF2B5EF4-FFF2-40B4-BE49-F238E27FC236}">
                <a16:creationId xmlns:a16="http://schemas.microsoft.com/office/drawing/2014/main" id="{D435CFBC-D273-4326-BC98-34BE507F204C}"/>
              </a:ext>
            </a:extLst>
          </p:cNvPr>
          <p:cNvSpPr/>
          <p:nvPr/>
        </p:nvSpPr>
        <p:spPr>
          <a:xfrm>
            <a:off x="2014780" y="802901"/>
            <a:ext cx="3642101" cy="1416676"/>
          </a:xfrm>
          <a:prstGeom prst="ellipse">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18983" y="908404"/>
            <a:ext cx="5679831" cy="1138773"/>
          </a:xfrm>
          <a:prstGeom prst="rect">
            <a:avLst/>
          </a:prstGeom>
          <a:noFill/>
        </p:spPr>
        <p:txBody>
          <a:bodyPr wrap="square" rtlCol="0">
            <a:spAutoFit/>
          </a:bodyPr>
          <a:lstStyle/>
          <a:p>
            <a:pPr algn="ctr"/>
            <a:r>
              <a:rPr kumimoji="1"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ja-JP" altLang="en-US" sz="32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はじめての</a:t>
            </a:r>
            <a:endParaRPr kumimoji="1" lang="en-US" altLang="ja-JP"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a:p>
            <a:pPr algn="ctr"/>
            <a:r>
              <a:rPr kumimoji="1" lang="ja-JP" altLang="en-US" sz="3600" b="1" dirty="0">
                <a:solidFill>
                  <a:srgbClr val="0070C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Zoom</a:t>
            </a:r>
            <a:r>
              <a:rPr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講座</a:t>
            </a:r>
            <a:endParaRPr kumimoji="1" lang="en-US" altLang="ja-JP" sz="20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p:txBody>
      </p:sp>
      <p:sp>
        <p:nvSpPr>
          <p:cNvPr id="12" name="テキスト ボックス 11"/>
          <p:cNvSpPr txBox="1"/>
          <p:nvPr/>
        </p:nvSpPr>
        <p:spPr>
          <a:xfrm>
            <a:off x="982978" y="403133"/>
            <a:ext cx="1819022" cy="369332"/>
          </a:xfrm>
          <a:prstGeom prst="rect">
            <a:avLst/>
          </a:prstGeom>
          <a:noFill/>
        </p:spPr>
        <p:txBody>
          <a:bodyPr wrap="square" rtlCol="0">
            <a:spAutoFit/>
          </a:bodyPr>
          <a:lstStyle/>
          <a:p>
            <a:r>
              <a:rPr lang="ja-JP" altLang="en-US" b="1" dirty="0">
                <a:latin typeface="BIZ UDゴシック" panose="020B0400000000000000" pitchFamily="49" charset="-128"/>
                <a:ea typeface="BIZ UDゴシック" panose="020B0400000000000000" pitchFamily="49" charset="-128"/>
              </a:rPr>
              <a:t>やってみよう！　</a:t>
            </a:r>
            <a:endParaRPr kumimoji="1" lang="ja-JP" altLang="en-US" dirty="0">
              <a:latin typeface="BIZ UDゴシック" panose="020B0400000000000000" pitchFamily="49" charset="-128"/>
              <a:ea typeface="BIZ UDゴシック" panose="020B0400000000000000" pitchFamily="49" charset="-128"/>
            </a:endParaRPr>
          </a:p>
        </p:txBody>
      </p:sp>
      <p:sp>
        <p:nvSpPr>
          <p:cNvPr id="24" name="角丸四角形 23"/>
          <p:cNvSpPr/>
          <p:nvPr/>
        </p:nvSpPr>
        <p:spPr>
          <a:xfrm>
            <a:off x="660099" y="8071418"/>
            <a:ext cx="5389008" cy="1235341"/>
          </a:xfrm>
          <a:prstGeom prst="roundRect">
            <a:avLst>
              <a:gd name="adj" fmla="val 11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21" name="四角形: 1 つの角を丸める 20">
            <a:extLst>
              <a:ext uri="{FF2B5EF4-FFF2-40B4-BE49-F238E27FC236}">
                <a16:creationId xmlns:a16="http://schemas.microsoft.com/office/drawing/2014/main" id="{DD2FDB7D-6A55-47F9-B239-9F47F0E2BBDA}"/>
              </a:ext>
            </a:extLst>
          </p:cNvPr>
          <p:cNvSpPr/>
          <p:nvPr/>
        </p:nvSpPr>
        <p:spPr>
          <a:xfrm>
            <a:off x="503206" y="3133259"/>
            <a:ext cx="3116535" cy="145609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1F265E5B-370B-443A-B67A-B131E9BF6B72}"/>
              </a:ext>
            </a:extLst>
          </p:cNvPr>
          <p:cNvSpPr/>
          <p:nvPr/>
        </p:nvSpPr>
        <p:spPr>
          <a:xfrm>
            <a:off x="518983" y="3161400"/>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基礎編</a:t>
            </a:r>
            <a:endParaRPr kumimoji="1" lang="ja-JP" altLang="en-US" b="1" dirty="0">
              <a:solidFill>
                <a:schemeClr val="tx1"/>
              </a:solidFill>
            </a:endParaRPr>
          </a:p>
        </p:txBody>
      </p:sp>
      <p:sp>
        <p:nvSpPr>
          <p:cNvPr id="30" name="四角形: 1 つの角を丸める 29">
            <a:extLst>
              <a:ext uri="{FF2B5EF4-FFF2-40B4-BE49-F238E27FC236}">
                <a16:creationId xmlns:a16="http://schemas.microsoft.com/office/drawing/2014/main" id="{50D6C45E-9E65-4517-87FC-4FA87F5D7F1F}"/>
              </a:ext>
            </a:extLst>
          </p:cNvPr>
          <p:cNvSpPr/>
          <p:nvPr/>
        </p:nvSpPr>
        <p:spPr>
          <a:xfrm>
            <a:off x="503206" y="4676979"/>
            <a:ext cx="3116535" cy="142070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00C8C25E-DAC3-4320-9A2C-E484BF66BF42}"/>
              </a:ext>
            </a:extLst>
          </p:cNvPr>
          <p:cNvSpPr/>
          <p:nvPr/>
        </p:nvSpPr>
        <p:spPr>
          <a:xfrm>
            <a:off x="518983" y="4676980"/>
            <a:ext cx="551886" cy="1420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応用編</a:t>
            </a:r>
            <a:endParaRPr kumimoji="1" lang="ja-JP" altLang="en-US" b="1" dirty="0">
              <a:solidFill>
                <a:schemeClr val="tx1"/>
              </a:solidFill>
            </a:endParaRPr>
          </a:p>
        </p:txBody>
      </p:sp>
      <p:sp>
        <p:nvSpPr>
          <p:cNvPr id="23" name="テキスト ボックス 22">
            <a:extLst>
              <a:ext uri="{FF2B5EF4-FFF2-40B4-BE49-F238E27FC236}">
                <a16:creationId xmlns:a16="http://schemas.microsoft.com/office/drawing/2014/main" id="{DDB92213-079C-457A-9E03-786CA4E4E477}"/>
              </a:ext>
            </a:extLst>
          </p:cNvPr>
          <p:cNvSpPr txBox="1"/>
          <p:nvPr/>
        </p:nvSpPr>
        <p:spPr>
          <a:xfrm>
            <a:off x="1074467" y="2994768"/>
            <a:ext cx="2624165" cy="1631216"/>
          </a:xfrm>
          <a:prstGeom prst="rect">
            <a:avLst/>
          </a:prstGeom>
          <a:noFill/>
        </p:spPr>
        <p:txBody>
          <a:bodyPr wrap="square" rtlCol="0">
            <a:spAutoFit/>
          </a:bodyPr>
          <a:lstStyle/>
          <a:p>
            <a:r>
              <a:rPr lang="en-US" altLang="ja-JP" sz="4400" b="1" dirty="0"/>
              <a:t>2</a:t>
            </a:r>
            <a:r>
              <a:rPr lang="en-US" altLang="ja-JP" sz="3600" b="1" dirty="0"/>
              <a:t>/</a:t>
            </a:r>
            <a:r>
              <a:rPr lang="en-US" altLang="ja-JP" sz="4400" b="1" dirty="0"/>
              <a:t>8</a:t>
            </a:r>
            <a:r>
              <a:rPr kumimoji="1" lang="ja-JP" altLang="en-US" sz="2800" b="1" dirty="0">
                <a:latin typeface="BIZ UDPゴシック" panose="020B0400000000000000" pitchFamily="50" charset="-128"/>
                <a:ea typeface="BIZ UDPゴシック" panose="020B0400000000000000" pitchFamily="50" charset="-128"/>
              </a:rPr>
              <a:t>（火）</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kumimoji="1" lang="ja-JP" altLang="en-US" sz="2800" b="1" dirty="0">
                <a:latin typeface="BIZ UDPゴシック" panose="020B0400000000000000" pitchFamily="50" charset="-128"/>
                <a:ea typeface="BIZ UDPゴシック" panose="020B0400000000000000" pitchFamily="50" charset="-128"/>
              </a:rPr>
              <a:t>４時～</a:t>
            </a:r>
            <a:r>
              <a:rPr kumimoji="1" lang="en-US" altLang="ja-JP" sz="2800" b="1" dirty="0">
                <a:latin typeface="BIZ UDPゴシック" panose="020B0400000000000000" pitchFamily="50" charset="-128"/>
                <a:ea typeface="BIZ UDPゴシック" panose="020B0400000000000000" pitchFamily="50" charset="-128"/>
              </a:rPr>
              <a:t>15</a:t>
            </a:r>
            <a:r>
              <a:rPr kumimoji="1" lang="ja-JP" altLang="en-US" sz="2800" b="1" dirty="0">
                <a:latin typeface="BIZ UDPゴシック" panose="020B0400000000000000" pitchFamily="50" charset="-128"/>
                <a:ea typeface="BIZ UDPゴシック" panose="020B0400000000000000" pitchFamily="50" charset="-128"/>
              </a:rPr>
              <a:t>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solidFill>
                  <a:srgbClr val="FF0000"/>
                </a:solidFill>
                <a:latin typeface="BIZ UDPゴシック" panose="020B0400000000000000" pitchFamily="50" charset="-128"/>
                <a:ea typeface="BIZ UDPゴシック" panose="020B0400000000000000" pitchFamily="50" charset="-128"/>
              </a:rPr>
              <a:t>会場</a:t>
            </a:r>
            <a:r>
              <a:rPr lang="ja-JP" altLang="en-US" sz="2800" b="1" dirty="0">
                <a:latin typeface="BIZ UDPゴシック" panose="020B0400000000000000" pitchFamily="50" charset="-128"/>
                <a:ea typeface="BIZ UDPゴシック" panose="020B0400000000000000" pitchFamily="50" charset="-128"/>
              </a:rPr>
              <a:t>開催</a:t>
            </a:r>
            <a:endParaRPr kumimoji="1" lang="ja-JP" altLang="en-US" sz="4400" b="1" dirty="0">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395A0409-7E49-4568-A61F-892ECFECD4D2}"/>
              </a:ext>
            </a:extLst>
          </p:cNvPr>
          <p:cNvSpPr/>
          <p:nvPr/>
        </p:nvSpPr>
        <p:spPr>
          <a:xfrm>
            <a:off x="77491" y="102078"/>
            <a:ext cx="6703017" cy="9701843"/>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9B9C1E5F-5DFF-4C73-957F-4ECFFD52D2C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550501">
            <a:off x="5325663" y="1519118"/>
            <a:ext cx="417210" cy="7744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タッチパネルのイラスト">
            <a:extLst>
              <a:ext uri="{FF2B5EF4-FFF2-40B4-BE49-F238E27FC236}">
                <a16:creationId xmlns:a16="http://schemas.microsoft.com/office/drawing/2014/main" id="{C642BDDA-1761-4F70-83AC-5A3E788FED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422126">
            <a:off x="4856546" y="370332"/>
            <a:ext cx="1355444" cy="11080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NSが表示されたコンピューターのイラスト">
            <a:extLst>
              <a:ext uri="{FF2B5EF4-FFF2-40B4-BE49-F238E27FC236}">
                <a16:creationId xmlns:a16="http://schemas.microsoft.com/office/drawing/2014/main" id="{D17F5662-DEC7-417C-9619-C6677B277F8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960567">
            <a:off x="774176" y="943208"/>
            <a:ext cx="1619616" cy="1384772"/>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FEB2D687-0210-43AD-8AA9-AE026C9B7921}"/>
              </a:ext>
            </a:extLst>
          </p:cNvPr>
          <p:cNvSpPr txBox="1"/>
          <p:nvPr/>
        </p:nvSpPr>
        <p:spPr>
          <a:xfrm>
            <a:off x="387310" y="2270572"/>
            <a:ext cx="6111318" cy="830997"/>
          </a:xfrm>
          <a:prstGeom prst="rect">
            <a:avLst/>
          </a:prstGeom>
          <a:noFill/>
          <a:ln>
            <a:noFill/>
          </a:ln>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とは、パソコンやスマートフォン、タブレットでオンライン会議ができる仕組みのことです。</a:t>
            </a:r>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を使えば、会議や講座にオンラインで参加することができます。</a:t>
            </a:r>
            <a:endParaRPr kumimoji="1" lang="en-US" altLang="ja-JP" sz="1600" b="1" dirty="0">
              <a:latin typeface="HG丸ｺﾞｼｯｸM-PRO" panose="020F0600000000000000" pitchFamily="50" charset="-128"/>
              <a:ea typeface="HG丸ｺﾞｼｯｸM-PRO" panose="020F0600000000000000" pitchFamily="50" charset="-128"/>
            </a:endParaRPr>
          </a:p>
        </p:txBody>
      </p:sp>
      <p:pic>
        <p:nvPicPr>
          <p:cNvPr id="43" name="図 42" descr="図形&#10;&#10;中程度の精度で自動的に生成された説明">
            <a:extLst>
              <a:ext uri="{FF2B5EF4-FFF2-40B4-BE49-F238E27FC236}">
                <a16:creationId xmlns:a16="http://schemas.microsoft.com/office/drawing/2014/main" id="{0E3681FD-FFDA-4BA1-98C0-93E29E323069}"/>
              </a:ext>
            </a:extLst>
          </p:cNvPr>
          <p:cNvPicPr>
            <a:picLocks noChangeAspect="1"/>
          </p:cNvPicPr>
          <p:nvPr/>
        </p:nvPicPr>
        <p:blipFill rotWithShape="1">
          <a:blip r:embed="rId3">
            <a:extLst>
              <a:ext uri="{28A0092B-C50C-407E-A947-70E740481C1C}">
                <a14:useLocalDpi xmlns:a14="http://schemas.microsoft.com/office/drawing/2010/main" val="0"/>
              </a:ext>
            </a:extLst>
          </a:blip>
          <a:srcRect l="37397" t="81052" r="46842" b="5534"/>
          <a:stretch/>
        </p:blipFill>
        <p:spPr>
          <a:xfrm>
            <a:off x="3676060" y="3082398"/>
            <a:ext cx="2822568" cy="1631215"/>
          </a:xfrm>
          <a:prstGeom prst="rect">
            <a:avLst/>
          </a:prstGeom>
        </p:spPr>
      </p:pic>
      <p:sp>
        <p:nvSpPr>
          <p:cNvPr id="44" name="テキスト ボックス 43">
            <a:extLst>
              <a:ext uri="{FF2B5EF4-FFF2-40B4-BE49-F238E27FC236}">
                <a16:creationId xmlns:a16="http://schemas.microsoft.com/office/drawing/2014/main" id="{35289064-77CA-4C8F-8761-744536281604}"/>
              </a:ext>
            </a:extLst>
          </p:cNvPr>
          <p:cNvSpPr txBox="1"/>
          <p:nvPr/>
        </p:nvSpPr>
        <p:spPr>
          <a:xfrm>
            <a:off x="4285140" y="3245975"/>
            <a:ext cx="2008217" cy="1323439"/>
          </a:xfrm>
          <a:prstGeom prst="rect">
            <a:avLst/>
          </a:prstGeom>
          <a:noFill/>
        </p:spPr>
        <p:txBody>
          <a:bodyPr wrap="square" rtlCol="0">
            <a:spAutoFit/>
          </a:bodyPr>
          <a:lstStyle/>
          <a:p>
            <a:r>
              <a:rPr kumimoji="1" lang="en-US" altLang="ja-JP" sz="1600" b="1" dirty="0"/>
              <a:t>Zoom</a:t>
            </a:r>
            <a:r>
              <a:rPr kumimoji="1" lang="ja-JP" altLang="en-US" sz="1600" b="1" dirty="0"/>
              <a:t>をはじめて使う方はこちらへ！</a:t>
            </a:r>
            <a:endParaRPr kumimoji="1" lang="en-US" altLang="ja-JP" sz="1600" b="1" dirty="0"/>
          </a:p>
          <a:p>
            <a:r>
              <a:rPr lang="en-US" altLang="ja-JP" sz="1600" b="1" dirty="0"/>
              <a:t>Zoom</a:t>
            </a:r>
            <a:r>
              <a:rPr lang="ja-JP" altLang="en-US" sz="1600" b="1" dirty="0"/>
              <a:t>の始め方から基本的な操作までお伝えします。</a:t>
            </a:r>
            <a:endParaRPr kumimoji="1" lang="ja-JP" altLang="en-US" sz="1600" dirty="0"/>
          </a:p>
        </p:txBody>
      </p:sp>
      <p:pic>
        <p:nvPicPr>
          <p:cNvPr id="52" name="図 51" descr="図形&#10;&#10;中程度の精度で自動的に生成された説明">
            <a:extLst>
              <a:ext uri="{FF2B5EF4-FFF2-40B4-BE49-F238E27FC236}">
                <a16:creationId xmlns:a16="http://schemas.microsoft.com/office/drawing/2014/main" id="{15DB5744-F753-4E8B-A908-AAB4588776C9}"/>
              </a:ext>
            </a:extLst>
          </p:cNvPr>
          <p:cNvPicPr>
            <a:picLocks noChangeAspect="1"/>
          </p:cNvPicPr>
          <p:nvPr/>
        </p:nvPicPr>
        <p:blipFill rotWithShape="1">
          <a:blip r:embed="rId3">
            <a:extLst>
              <a:ext uri="{28A0092B-C50C-407E-A947-70E740481C1C}">
                <a14:useLocalDpi xmlns:a14="http://schemas.microsoft.com/office/drawing/2010/main" val="0"/>
              </a:ext>
            </a:extLst>
          </a:blip>
          <a:srcRect l="37397" t="81052" r="46842" b="5534"/>
          <a:stretch/>
        </p:blipFill>
        <p:spPr>
          <a:xfrm>
            <a:off x="3655419" y="4701689"/>
            <a:ext cx="2926892" cy="1402516"/>
          </a:xfrm>
          <a:prstGeom prst="rect">
            <a:avLst/>
          </a:prstGeom>
        </p:spPr>
      </p:pic>
      <p:sp>
        <p:nvSpPr>
          <p:cNvPr id="53" name="テキスト ボックス 52">
            <a:extLst>
              <a:ext uri="{FF2B5EF4-FFF2-40B4-BE49-F238E27FC236}">
                <a16:creationId xmlns:a16="http://schemas.microsoft.com/office/drawing/2014/main" id="{91286AE2-1250-4B3F-BEC7-3B7DCA78ECBE}"/>
              </a:ext>
            </a:extLst>
          </p:cNvPr>
          <p:cNvSpPr txBox="1"/>
          <p:nvPr/>
        </p:nvSpPr>
        <p:spPr>
          <a:xfrm>
            <a:off x="4318168" y="4774241"/>
            <a:ext cx="2092067" cy="1323439"/>
          </a:xfrm>
          <a:prstGeom prst="rect">
            <a:avLst/>
          </a:prstGeom>
          <a:noFill/>
        </p:spPr>
        <p:txBody>
          <a:bodyPr wrap="square" rtlCol="0">
            <a:spAutoFit/>
          </a:bodyPr>
          <a:lstStyle/>
          <a:p>
            <a:r>
              <a:rPr kumimoji="1" lang="en-US" altLang="ja-JP" sz="1600" b="1" dirty="0"/>
              <a:t>Zoom</a:t>
            </a:r>
            <a:r>
              <a:rPr lang="ja-JP" altLang="en-US" sz="1600" b="1" dirty="0"/>
              <a:t>会議</a:t>
            </a:r>
            <a:r>
              <a:rPr kumimoji="1" lang="ja-JP" altLang="en-US" sz="1600" b="1" dirty="0"/>
              <a:t>で使えるテクニックを覚えたい方や、</a:t>
            </a:r>
            <a:endParaRPr kumimoji="1" lang="en-US" altLang="ja-JP" sz="1600" b="1" dirty="0"/>
          </a:p>
          <a:p>
            <a:r>
              <a:rPr kumimoji="1" lang="en-US" altLang="ja-JP" sz="1600" b="1" dirty="0"/>
              <a:t>Zoom</a:t>
            </a:r>
            <a:r>
              <a:rPr lang="ja-JP" altLang="en-US" sz="1600" b="1" dirty="0"/>
              <a:t>会議を主催したい人はこちらへ！</a:t>
            </a:r>
            <a:endParaRPr kumimoji="1" lang="ja-JP" altLang="en-US" sz="1600" dirty="0"/>
          </a:p>
        </p:txBody>
      </p:sp>
      <p:sp>
        <p:nvSpPr>
          <p:cNvPr id="45" name="正方形/長方形 44">
            <a:extLst>
              <a:ext uri="{FF2B5EF4-FFF2-40B4-BE49-F238E27FC236}">
                <a16:creationId xmlns:a16="http://schemas.microsoft.com/office/drawing/2014/main" id="{364E749B-BB98-4726-BBA3-39DDEC56647D}"/>
              </a:ext>
            </a:extLst>
          </p:cNvPr>
          <p:cNvSpPr/>
          <p:nvPr/>
        </p:nvSpPr>
        <p:spPr>
          <a:xfrm>
            <a:off x="274697" y="6210375"/>
            <a:ext cx="6307614" cy="1869922"/>
          </a:xfrm>
          <a:prstGeom prst="rect">
            <a:avLst/>
          </a:prstGeom>
          <a:noFill/>
          <a:ln w="28575">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73DA93F-3D1D-48EC-BED9-8AB170B2C38C}"/>
              </a:ext>
            </a:extLst>
          </p:cNvPr>
          <p:cNvSpPr txBox="1"/>
          <p:nvPr/>
        </p:nvSpPr>
        <p:spPr>
          <a:xfrm>
            <a:off x="220454" y="6228399"/>
            <a:ext cx="6505810" cy="1815882"/>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対象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市内在住・在勤・在活動者で、ボランティア・地域活動に参加してる方</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講師</a:t>
            </a:r>
            <a:r>
              <a:rPr kumimoji="1" lang="en-US" altLang="ja-JP" sz="1400" b="1" dirty="0">
                <a:latin typeface="BIZ UDゴシック" panose="020B0400000000000000" pitchFamily="49" charset="-128"/>
                <a:ea typeface="BIZ UDゴシック" panose="020B0400000000000000" pitchFamily="49" charset="-128"/>
              </a:rPr>
              <a:t>:</a:t>
            </a:r>
            <a:r>
              <a:rPr lang="en-US" altLang="ja-JP" sz="1400" b="1" dirty="0">
                <a:latin typeface="BIZ UDゴシック" panose="020B0400000000000000" pitchFamily="49" charset="-128"/>
                <a:ea typeface="BIZ UDゴシック" panose="020B0400000000000000" pitchFamily="49" charset="-128"/>
              </a:rPr>
              <a:t>NPO</a:t>
            </a:r>
            <a:r>
              <a:rPr lang="ja-JP" altLang="en-US" sz="1400" b="1" dirty="0">
                <a:latin typeface="BIZ UDゴシック" panose="020B0400000000000000" pitchFamily="49" charset="-128"/>
                <a:ea typeface="BIZ UDゴシック" panose="020B0400000000000000" pitchFamily="49" charset="-128"/>
              </a:rPr>
              <a:t>法人シニア</a:t>
            </a:r>
            <a:r>
              <a:rPr lang="en-US" altLang="ja-JP" sz="1400" b="1" dirty="0">
                <a:latin typeface="BIZ UDゴシック" panose="020B0400000000000000" pitchFamily="49" charset="-128"/>
                <a:ea typeface="BIZ UDゴシック" panose="020B0400000000000000" pitchFamily="49" charset="-128"/>
              </a:rPr>
              <a:t>SOHO</a:t>
            </a:r>
            <a:r>
              <a:rPr lang="ja-JP" altLang="en-US" sz="1400" b="1" dirty="0">
                <a:latin typeface="BIZ UDゴシック" panose="020B0400000000000000" pitchFamily="49" charset="-128"/>
                <a:ea typeface="BIZ UDゴシック" panose="020B0400000000000000" pitchFamily="49" charset="-128"/>
              </a:rPr>
              <a:t>普及サロン・三鷹　荒木高子氏 他</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定員</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基礎編は会場</a:t>
            </a:r>
            <a:r>
              <a:rPr lang="ja-JP" altLang="en-US" sz="1400" b="1" dirty="0">
                <a:solidFill>
                  <a:srgbClr val="FF0000"/>
                </a:solidFill>
                <a:latin typeface="BIZ UDゴシック" panose="020B0400000000000000" pitchFamily="49" charset="-128"/>
                <a:ea typeface="BIZ UDゴシック" panose="020B0400000000000000" pitchFamily="49" charset="-128"/>
              </a:rPr>
              <a:t>１０</a:t>
            </a:r>
            <a:r>
              <a:rPr kumimoji="1" lang="ja-JP" altLang="en-US" sz="1400" b="1" dirty="0">
                <a:latin typeface="BIZ UDゴシック" panose="020B0400000000000000" pitchFamily="49" charset="-128"/>
                <a:ea typeface="BIZ UDゴシック" panose="020B0400000000000000" pitchFamily="49" charset="-128"/>
              </a:rPr>
              <a:t>名、</a:t>
            </a:r>
            <a:r>
              <a:rPr lang="ja-JP" altLang="en-US" sz="1400" b="1" dirty="0">
                <a:latin typeface="BIZ UDゴシック" panose="020B0400000000000000" pitchFamily="49" charset="-128"/>
                <a:ea typeface="BIZ UDゴシック" panose="020B0400000000000000" pitchFamily="49" charset="-128"/>
              </a:rPr>
              <a:t>応用編はオンライン</a:t>
            </a:r>
            <a:r>
              <a:rPr lang="ja-JP" altLang="en-US" sz="1400" b="1" dirty="0">
                <a:solidFill>
                  <a:srgbClr val="FF0000"/>
                </a:solidFill>
                <a:latin typeface="BIZ UDゴシック" panose="020B0400000000000000" pitchFamily="49" charset="-128"/>
                <a:ea typeface="BIZ UDゴシック" panose="020B0400000000000000" pitchFamily="49" charset="-128"/>
              </a:rPr>
              <a:t>２０</a:t>
            </a:r>
            <a:r>
              <a:rPr lang="ja-JP" altLang="en-US" sz="1400" b="1" dirty="0">
                <a:latin typeface="BIZ UDゴシック" panose="020B0400000000000000" pitchFamily="49" charset="-128"/>
                <a:ea typeface="BIZ UDゴシック" panose="020B0400000000000000" pitchFamily="49" charset="-128"/>
              </a:rPr>
              <a:t>名（先着順）</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会場</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みたかボランティアセンター</a:t>
            </a:r>
            <a:r>
              <a:rPr lang="ja-JP" altLang="en-US" sz="1400" b="1" dirty="0">
                <a:latin typeface="BIZ UDゴシック" panose="020B0400000000000000" pitchFamily="49" charset="-128"/>
                <a:ea typeface="BIZ UDゴシック" panose="020B0400000000000000" pitchFamily="49" charset="-128"/>
              </a:rPr>
              <a:t>（上連雀８</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３</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１０）</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基礎編のみ</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申込</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令和４年</a:t>
            </a:r>
            <a:r>
              <a:rPr kumimoji="1" lang="ja-JP" altLang="en-US" sz="1400" b="1" dirty="0">
                <a:solidFill>
                  <a:srgbClr val="FF0000"/>
                </a:solidFill>
                <a:latin typeface="BIZ UDゴシック" panose="020B0400000000000000" pitchFamily="49" charset="-128"/>
                <a:ea typeface="BIZ UDゴシック" panose="020B0400000000000000" pitchFamily="49" charset="-128"/>
              </a:rPr>
              <a:t>１月２０日</a:t>
            </a:r>
            <a:r>
              <a:rPr kumimoji="1" lang="ja-JP" altLang="en-US" sz="1400" b="1" dirty="0">
                <a:latin typeface="BIZ UDゴシック" panose="020B0400000000000000" pitchFamily="49" charset="-128"/>
                <a:ea typeface="BIZ UDゴシック" panose="020B0400000000000000" pitchFamily="49" charset="-128"/>
              </a:rPr>
              <a:t>（木）より基礎編は</a:t>
            </a:r>
            <a:r>
              <a:rPr kumimoji="1" lang="ja-JP" altLang="en-US" sz="1400" b="1" dirty="0">
                <a:solidFill>
                  <a:srgbClr val="FF0000"/>
                </a:solidFill>
                <a:latin typeface="BIZ UDゴシック" panose="020B0400000000000000" pitchFamily="49" charset="-128"/>
                <a:ea typeface="BIZ UDゴシック" panose="020B0400000000000000" pitchFamily="49" charset="-128"/>
              </a:rPr>
              <a:t>電話</a:t>
            </a:r>
            <a:r>
              <a:rPr kumimoji="1" lang="ja-JP" altLang="en-US" sz="1400" b="1" dirty="0">
                <a:latin typeface="BIZ UDゴシック" panose="020B0400000000000000" pitchFamily="49" charset="-128"/>
                <a:ea typeface="BIZ UDゴシック" panose="020B0400000000000000" pitchFamily="49" charset="-128"/>
              </a:rPr>
              <a:t>、</a:t>
            </a:r>
            <a:r>
              <a:rPr kumimoji="1" lang="en-US" altLang="ja-JP" sz="1400" b="1" dirty="0">
                <a:solidFill>
                  <a:srgbClr val="FF0000"/>
                </a:solidFill>
                <a:latin typeface="BIZ UDゴシック" panose="020B0400000000000000" pitchFamily="49" charset="-128"/>
                <a:ea typeface="BIZ UDゴシック" panose="020B0400000000000000" pitchFamily="49" charset="-128"/>
              </a:rPr>
              <a:t>FAX</a:t>
            </a:r>
            <a:r>
              <a:rPr kumimoji="1" lang="ja-JP" altLang="en-US" sz="1400" b="1" dirty="0">
                <a:latin typeface="BIZ UDゴシック" panose="020B0400000000000000" pitchFamily="49" charset="-128"/>
                <a:ea typeface="BIZ UDゴシック" panose="020B0400000000000000" pitchFamily="49" charset="-128"/>
              </a:rPr>
              <a:t>、</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メール</a:t>
            </a:r>
            <a:r>
              <a:rPr kumimoji="1" lang="ja-JP" altLang="en-US" sz="1400" b="1" dirty="0">
                <a:latin typeface="BIZ UDゴシック" panose="020B0400000000000000" pitchFamily="49" charset="-128"/>
                <a:ea typeface="BIZ UDゴシック" panose="020B0400000000000000" pitchFamily="49" charset="-128"/>
              </a:rPr>
              <a:t>、または</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　　 ボランティアセンターに</a:t>
            </a:r>
            <a:r>
              <a:rPr kumimoji="1" lang="ja-JP" altLang="en-US" sz="1400" b="1" dirty="0">
                <a:solidFill>
                  <a:srgbClr val="FF0000"/>
                </a:solidFill>
                <a:latin typeface="BIZ UDゴシック" panose="020B0400000000000000" pitchFamily="49" charset="-128"/>
                <a:ea typeface="BIZ UDゴシック" panose="020B0400000000000000" pitchFamily="49" charset="-128"/>
              </a:rPr>
              <a:t>来所し</a:t>
            </a:r>
            <a:r>
              <a:rPr kumimoji="1" lang="ja-JP" altLang="en-US" sz="1400" b="1" dirty="0">
                <a:latin typeface="BIZ UDゴシック" panose="020B0400000000000000" pitchFamily="49" charset="-128"/>
                <a:ea typeface="BIZ UDゴシック" panose="020B0400000000000000" pitchFamily="49" charset="-128"/>
              </a:rPr>
              <a:t>、応用編は</a:t>
            </a:r>
            <a:r>
              <a:rPr kumimoji="1" lang="ja-JP" altLang="en-US" sz="1400" b="1" dirty="0">
                <a:solidFill>
                  <a:srgbClr val="FF0000"/>
                </a:solidFill>
                <a:latin typeface="BIZ UDゴシック" panose="020B0400000000000000" pitchFamily="49" charset="-128"/>
                <a:ea typeface="BIZ UDゴシック" panose="020B0400000000000000" pitchFamily="49" charset="-128"/>
              </a:rPr>
              <a:t>メール</a:t>
            </a:r>
            <a:r>
              <a:rPr kumimoji="1" lang="ja-JP" altLang="en-US" sz="1400" b="1" dirty="0">
                <a:latin typeface="BIZ UDゴシック" panose="020B0400000000000000" pitchFamily="49" charset="-128"/>
                <a:ea typeface="BIZ UDゴシック" panose="020B0400000000000000" pitchFamily="49" charset="-128"/>
              </a:rPr>
              <a:t>で、①氏名（ふりがな）</a:t>
            </a:r>
            <a:endParaRPr kumimoji="1" lang="en-US" altLang="ja-JP" sz="1400" b="1" dirty="0">
              <a:latin typeface="BIZ UDゴシック" panose="020B0400000000000000" pitchFamily="49" charset="-128"/>
              <a:ea typeface="BIZ UDゴシック" panose="020B0400000000000000" pitchFamily="49" charset="-128"/>
            </a:endParaRPr>
          </a:p>
          <a:p>
            <a:r>
              <a:rPr lang="en-US" altLang="ja-JP"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、②電話番号、③メールアドレス、④希望日時、⑤使用機器（パソコン</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スマホ</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タブレット）、⑥活動内容を伝えてお申し込みください。</a:t>
            </a:r>
          </a:p>
        </p:txBody>
      </p:sp>
      <p:sp>
        <p:nvSpPr>
          <p:cNvPr id="27" name="正方形/長方形 26">
            <a:extLst>
              <a:ext uri="{FF2B5EF4-FFF2-40B4-BE49-F238E27FC236}">
                <a16:creationId xmlns:a16="http://schemas.microsoft.com/office/drawing/2014/main" id="{096476D2-B286-48C7-8831-99D6A6029C47}"/>
              </a:ext>
            </a:extLst>
          </p:cNvPr>
          <p:cNvSpPr/>
          <p:nvPr/>
        </p:nvSpPr>
        <p:spPr>
          <a:xfrm>
            <a:off x="185980" y="204158"/>
            <a:ext cx="6486040" cy="9513280"/>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E8EC5839-E3E9-463C-91C3-68EDD7143C1D}"/>
              </a:ext>
            </a:extLst>
          </p:cNvPr>
          <p:cNvSpPr/>
          <p:nvPr/>
        </p:nvSpPr>
        <p:spPr>
          <a:xfrm>
            <a:off x="511644" y="4684051"/>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5" name="楕円 4">
            <a:extLst>
              <a:ext uri="{FF2B5EF4-FFF2-40B4-BE49-F238E27FC236}">
                <a16:creationId xmlns:a16="http://schemas.microsoft.com/office/drawing/2014/main" id="{857166FC-5BEF-463B-A5CB-1029754A1525}"/>
              </a:ext>
            </a:extLst>
          </p:cNvPr>
          <p:cNvSpPr/>
          <p:nvPr/>
        </p:nvSpPr>
        <p:spPr>
          <a:xfrm>
            <a:off x="274697" y="795334"/>
            <a:ext cx="276914" cy="266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7DBA661B-EA1C-40F4-8C4D-AE418EDDD0B5}"/>
              </a:ext>
            </a:extLst>
          </p:cNvPr>
          <p:cNvSpPr txBox="1"/>
          <p:nvPr/>
        </p:nvSpPr>
        <p:spPr>
          <a:xfrm>
            <a:off x="1016109" y="4527029"/>
            <a:ext cx="3429000" cy="1631216"/>
          </a:xfrm>
          <a:prstGeom prst="rect">
            <a:avLst/>
          </a:prstGeom>
          <a:noFill/>
        </p:spPr>
        <p:txBody>
          <a:bodyPr wrap="square">
            <a:spAutoFit/>
          </a:bodyPr>
          <a:lstStyle/>
          <a:p>
            <a:r>
              <a:rPr lang="en-US" altLang="ja-JP" sz="4400" b="1" dirty="0"/>
              <a:t>2</a:t>
            </a:r>
            <a:r>
              <a:rPr lang="en-US" altLang="ja-JP" sz="3600" b="1" dirty="0"/>
              <a:t>/</a:t>
            </a:r>
            <a:r>
              <a:rPr lang="en-US" altLang="ja-JP" sz="4400" b="1" dirty="0"/>
              <a:t>15</a:t>
            </a:r>
            <a:r>
              <a:rPr kumimoji="1" lang="ja-JP" altLang="en-US" sz="3200" b="1" dirty="0">
                <a:latin typeface="BIZ UDPゴシック" panose="020B0400000000000000" pitchFamily="50" charset="-128"/>
                <a:ea typeface="BIZ UDPゴシック" panose="020B0400000000000000" pitchFamily="50" charset="-128"/>
              </a:rPr>
              <a:t>（火）</a:t>
            </a:r>
            <a:endParaRPr kumimoji="1" lang="en-US" altLang="ja-JP" sz="32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kumimoji="1" lang="ja-JP" altLang="en-US" sz="2800" b="1" dirty="0">
                <a:latin typeface="BIZ UDPゴシック" panose="020B0400000000000000" pitchFamily="50" charset="-128"/>
                <a:ea typeface="BIZ UDPゴシック" panose="020B0400000000000000" pitchFamily="50" charset="-128"/>
              </a:rPr>
              <a:t>４時～</a:t>
            </a:r>
            <a:r>
              <a:rPr kumimoji="1" lang="en-US" altLang="ja-JP" sz="2800" b="1" dirty="0">
                <a:latin typeface="BIZ UDPゴシック" panose="020B0400000000000000" pitchFamily="50" charset="-128"/>
                <a:ea typeface="BIZ UDPゴシック" panose="020B0400000000000000" pitchFamily="50" charset="-128"/>
              </a:rPr>
              <a:t>15</a:t>
            </a:r>
            <a:r>
              <a:rPr kumimoji="1" lang="ja-JP" altLang="en-US" sz="2800" b="1" dirty="0">
                <a:latin typeface="BIZ UDPゴシック" panose="020B0400000000000000" pitchFamily="50" charset="-128"/>
                <a:ea typeface="BIZ UDPゴシック" panose="020B0400000000000000" pitchFamily="50" charset="-128"/>
              </a:rPr>
              <a:t>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solidFill>
                  <a:srgbClr val="FF0000"/>
                </a:solidFill>
                <a:latin typeface="BIZ UDPゴシック" panose="020B0400000000000000" pitchFamily="50" charset="-128"/>
                <a:ea typeface="BIZ UDPゴシック" panose="020B0400000000000000" pitchFamily="50" charset="-128"/>
              </a:rPr>
              <a:t>オンライン</a:t>
            </a:r>
            <a:r>
              <a:rPr lang="ja-JP" altLang="en-US" sz="2800" b="1" dirty="0">
                <a:latin typeface="BIZ UDPゴシック" panose="020B0400000000000000" pitchFamily="50" charset="-128"/>
                <a:ea typeface="BIZ UDPゴシック" panose="020B0400000000000000" pitchFamily="50" charset="-128"/>
              </a:rPr>
              <a:t>開催</a:t>
            </a:r>
            <a:endParaRPr kumimoji="1" lang="ja-JP" altLang="en-US" sz="2800" b="1" dirty="0">
              <a:latin typeface="BIZ UDPゴシック" panose="020B0400000000000000" pitchFamily="50" charset="-128"/>
              <a:ea typeface="BIZ UDPゴシック" panose="020B0400000000000000" pitchFamily="50" charset="-128"/>
            </a:endParaRPr>
          </a:p>
        </p:txBody>
      </p:sp>
      <p:pic>
        <p:nvPicPr>
          <p:cNvPr id="7" name="図 6">
            <a:extLst>
              <a:ext uri="{FF2B5EF4-FFF2-40B4-BE49-F238E27FC236}">
                <a16:creationId xmlns:a16="http://schemas.microsoft.com/office/drawing/2014/main" id="{05FF3F9F-16C7-4690-A51D-53249E8ACA7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9022" y="9147742"/>
            <a:ext cx="4791162" cy="584914"/>
          </a:xfrm>
          <a:prstGeom prst="rect">
            <a:avLst/>
          </a:prstGeom>
        </p:spPr>
      </p:pic>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9E9798FB-17C6-45BF-8144-91752FB77A40}"/>
              </a:ext>
            </a:extLst>
          </p:cNvPr>
          <p:cNvSpPr/>
          <p:nvPr/>
        </p:nvSpPr>
        <p:spPr>
          <a:xfrm>
            <a:off x="721473" y="6803827"/>
            <a:ext cx="5472110" cy="16110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5A923F0F-98D4-406C-B799-51E8EDCA07FB}"/>
              </a:ext>
            </a:extLst>
          </p:cNvPr>
          <p:cNvGraphicFramePr>
            <a:graphicFrameLocks noGrp="1"/>
          </p:cNvGraphicFramePr>
          <p:nvPr>
            <p:extLst>
              <p:ext uri="{D42A27DB-BD31-4B8C-83A1-F6EECF244321}">
                <p14:modId xmlns:p14="http://schemas.microsoft.com/office/powerpoint/2010/main" val="1062437305"/>
              </p:ext>
            </p:extLst>
          </p:nvPr>
        </p:nvGraphicFramePr>
        <p:xfrm>
          <a:off x="559836" y="1149079"/>
          <a:ext cx="5745621" cy="4747049"/>
        </p:xfrm>
        <a:graphic>
          <a:graphicData uri="http://schemas.openxmlformats.org/drawingml/2006/table">
            <a:tbl>
              <a:tblPr lastCol="1" bandRow="1" bandCol="1"/>
              <a:tblGrid>
                <a:gridCol w="1332959">
                  <a:extLst>
                    <a:ext uri="{9D8B030D-6E8A-4147-A177-3AD203B41FA5}">
                      <a16:colId xmlns:a16="http://schemas.microsoft.com/office/drawing/2014/main" val="1423831341"/>
                    </a:ext>
                  </a:extLst>
                </a:gridCol>
                <a:gridCol w="4412662">
                  <a:extLst>
                    <a:ext uri="{9D8B030D-6E8A-4147-A177-3AD203B41FA5}">
                      <a16:colId xmlns:a16="http://schemas.microsoft.com/office/drawing/2014/main" val="1042346826"/>
                    </a:ext>
                  </a:extLst>
                </a:gridCol>
              </a:tblGrid>
              <a:tr h="538997">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037626"/>
                  </a:ext>
                </a:extLst>
              </a:tr>
              <a:tr h="614696">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66148"/>
                  </a:ext>
                </a:extLst>
              </a:tr>
              <a:tr h="536254">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TEL/FAX</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marR="0" lvl="0" indent="-825500" algn="l" defTabSz="685800" rtl="0" eaLnBrk="1" fontAlgn="auto" latinLnBrk="0" hangingPunct="1">
                        <a:lnSpc>
                          <a:spcPts val="2240"/>
                        </a:lnSpc>
                        <a:spcBef>
                          <a:spcPts val="0"/>
                        </a:spcBef>
                        <a:spcAft>
                          <a:spcPts val="0"/>
                        </a:spcAft>
                        <a:buClrTx/>
                        <a:buSzTx/>
                        <a:buFontTx/>
                        <a:buNone/>
                        <a:tabLst/>
                        <a:defRPr/>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356238"/>
                  </a:ext>
                </a:extLst>
              </a:tr>
              <a:tr h="579207">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97570"/>
                  </a:ext>
                </a:extLst>
              </a:tr>
              <a:tr h="827895">
                <a:tc>
                  <a:txBody>
                    <a:bodyPr/>
                    <a:lstStyle/>
                    <a:p>
                      <a:pPr marL="825500" indent="-825500" algn="ctr">
                        <a:lnSpc>
                          <a:spcPts val="2240"/>
                        </a:lnSpc>
                      </a:pPr>
                      <a:r>
                        <a:rPr lang="ja-JP" altLang="en-US" sz="1600" b="1" spc="175" dirty="0">
                          <a:effectLst/>
                          <a:latin typeface="Mincho"/>
                          <a:cs typeface="Mincho"/>
                        </a:rPr>
                        <a:t>受講希望日</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400" b="1" spc="175" dirty="0">
                          <a:effectLst/>
                          <a:latin typeface="Mincho"/>
                          <a:cs typeface="Mincho"/>
                        </a:rPr>
                        <a:t>　　月　　日（基礎編・応用編）</a:t>
                      </a:r>
                      <a:r>
                        <a:rPr lang="en-US" altLang="ja-JP" sz="1200" b="1" spc="175" dirty="0">
                          <a:effectLst/>
                          <a:latin typeface="Mincho"/>
                          <a:cs typeface="Mincho"/>
                        </a:rPr>
                        <a:t>※</a:t>
                      </a:r>
                      <a:r>
                        <a:rPr lang="ja-JP" altLang="en-US" sz="1200" b="1" spc="175" dirty="0">
                          <a:effectLst/>
                          <a:latin typeface="Mincho"/>
                          <a:cs typeface="Mincho"/>
                        </a:rPr>
                        <a:t>いずれかに○</a:t>
                      </a: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449889"/>
                  </a:ext>
                </a:extLst>
              </a:tr>
              <a:tr h="495162">
                <a:tc>
                  <a:txBody>
                    <a:bodyPr/>
                    <a:lstStyle/>
                    <a:p>
                      <a:pPr marL="0" indent="0" algn="ctr">
                        <a:lnSpc>
                          <a:spcPts val="2240"/>
                        </a:lnSpc>
                      </a:pPr>
                      <a:r>
                        <a:rPr lang="ja-JP" altLang="en-US" sz="1600" b="1" spc="175" dirty="0">
                          <a:effectLst/>
                          <a:latin typeface="Mincho"/>
                          <a:cs typeface="Mincho"/>
                        </a:rPr>
                        <a:t>使用機器</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200" b="1" spc="175" dirty="0">
                          <a:effectLst/>
                          <a:latin typeface="Mincho"/>
                          <a:cs typeface="Mincho"/>
                        </a:rPr>
                        <a:t> パソコン・タブレット・スマーフォン</a:t>
                      </a:r>
                      <a:r>
                        <a:rPr lang="en-US" altLang="ja-JP" sz="1100" b="1" spc="175" dirty="0">
                          <a:effectLst/>
                          <a:latin typeface="Mincho"/>
                          <a:cs typeface="Mincho"/>
                        </a:rPr>
                        <a:t>※</a:t>
                      </a:r>
                      <a:r>
                        <a:rPr lang="ja-JP" altLang="en-US" sz="1100" b="1" spc="175" dirty="0">
                          <a:effectLst/>
                          <a:latin typeface="Mincho"/>
                          <a:cs typeface="Mincho"/>
                        </a:rPr>
                        <a:t>いずれかに○</a:t>
                      </a:r>
                      <a:endParaRPr lang="en-US" alt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722380"/>
                  </a:ext>
                </a:extLst>
              </a:tr>
              <a:tr h="1154838">
                <a:tc>
                  <a:txBody>
                    <a:bodyPr/>
                    <a:lstStyle/>
                    <a:p>
                      <a:pPr marL="0" marR="0" lvl="0" indent="0" algn="ctr" defTabSz="685800" rtl="0" eaLnBrk="1" fontAlgn="auto" latinLnBrk="0" hangingPunct="1">
                        <a:lnSpc>
                          <a:spcPts val="2240"/>
                        </a:lnSpc>
                        <a:spcBef>
                          <a:spcPts val="0"/>
                        </a:spcBef>
                        <a:spcAft>
                          <a:spcPts val="0"/>
                        </a:spcAft>
                        <a:buClrTx/>
                        <a:buSzTx/>
                        <a:buFontTx/>
                        <a:buNone/>
                        <a:tabLst/>
                        <a:defRPr/>
                      </a:pP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en-US" sz="1400" b="1" spc="100" dirty="0">
                          <a:effectLst/>
                          <a:latin typeface="Mincho"/>
                          <a:ea typeface="HG丸ｺﾞｼｯｸM-PRO" panose="020F0600000000000000" pitchFamily="50" charset="-128"/>
                          <a:cs typeface="ＭＳ ゴシック" panose="020B0609070205080204" pitchFamily="49" charset="-128"/>
                        </a:rPr>
                        <a:t>活動の内容</a:t>
                      </a:r>
                      <a:endParaRPr lang="ja-JP" altLang="ja-JP" sz="1400" b="1" spc="175" dirty="0">
                        <a:effectLst/>
                        <a:latin typeface="Mincho"/>
                        <a:cs typeface="Mincho"/>
                      </a:endParaRPr>
                    </a:p>
                    <a:p>
                      <a:pPr marL="825500" indent="-825500" algn="ctr">
                        <a:lnSpc>
                          <a:spcPts val="2240"/>
                        </a:lnSpc>
                      </a:pPr>
                      <a:endParaRPr lang="ja-JP" altLang="ja-JP" sz="18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269409"/>
                  </a:ext>
                </a:extLst>
              </a:tr>
            </a:tbl>
          </a:graphicData>
        </a:graphic>
      </p:graphicFrame>
      <p:sp>
        <p:nvSpPr>
          <p:cNvPr id="7" name="Text Box 9">
            <a:extLst>
              <a:ext uri="{FF2B5EF4-FFF2-40B4-BE49-F238E27FC236}">
                <a16:creationId xmlns:a16="http://schemas.microsoft.com/office/drawing/2014/main" id="{EFCE263F-0486-4FEC-A500-907A79CCA874}"/>
              </a:ext>
            </a:extLst>
          </p:cNvPr>
          <p:cNvSpPr txBox="1">
            <a:spLocks noChangeArrowheads="1"/>
          </p:cNvSpPr>
          <p:nvPr/>
        </p:nvSpPr>
        <p:spPr bwMode="auto">
          <a:xfrm>
            <a:off x="692945" y="8521959"/>
            <a:ext cx="5472110" cy="1013763"/>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14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4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9" name="Rectangle 13">
            <a:extLst>
              <a:ext uri="{FF2B5EF4-FFF2-40B4-BE49-F238E27FC236}">
                <a16:creationId xmlns:a16="http://schemas.microsoft.com/office/drawing/2014/main" id="{A09D51DF-E809-431F-B0F4-BD51967A61EA}"/>
              </a:ext>
            </a:extLst>
          </p:cNvPr>
          <p:cNvSpPr>
            <a:spLocks noChangeArrowheads="1"/>
          </p:cNvSpPr>
          <p:nvPr/>
        </p:nvSpPr>
        <p:spPr bwMode="auto">
          <a:xfrm>
            <a:off x="393539" y="314199"/>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講座の５日前</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en-US"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やってみよう！はじめての</a:t>
            </a:r>
            <a:r>
              <a:rPr kumimoji="0" lang="en-US"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Zoom</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a:t>
            </a:r>
            <a:r>
              <a:rPr kumimoji="0" lang="ja-JP" altLang="en-US" sz="2000" b="1"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 </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参加申込書</a:t>
            </a:r>
            <a:endParaRPr kumimoji="0" lang="ja-JP" altLang="ja-JP" sz="400" b="1" i="0" u="none" strike="noStrike" cap="none" normalizeH="0" baseline="0" dirty="0">
              <a:ln>
                <a:noFill/>
              </a:ln>
              <a:solidFill>
                <a:schemeClr val="tx1"/>
              </a:solidFill>
              <a:effectLst/>
            </a:endParaRPr>
          </a:p>
        </p:txBody>
      </p:sp>
      <p:sp>
        <p:nvSpPr>
          <p:cNvPr id="10" name="Rectangle 14">
            <a:extLst>
              <a:ext uri="{FF2B5EF4-FFF2-40B4-BE49-F238E27FC236}">
                <a16:creationId xmlns:a16="http://schemas.microsoft.com/office/drawing/2014/main" id="{35EF2583-3D4F-4F43-BBA9-C5BFDC6DCA1A}"/>
              </a:ext>
            </a:extLst>
          </p:cNvPr>
          <p:cNvSpPr>
            <a:spLocks noChangeArrowheads="1"/>
          </p:cNvSpPr>
          <p:nvPr/>
        </p:nvSpPr>
        <p:spPr bwMode="auto">
          <a:xfrm>
            <a:off x="549434" y="6196211"/>
            <a:ext cx="59150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上記申込用紙に必要事項をご記入の上、</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FAX</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0422-76-1273</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でお申し込み下さい。メールや電話でのお申込も受</a:t>
            </a:r>
            <a:r>
              <a:rPr kumimoji="0" lang="ja-JP" altLang="en-US" sz="1200" dirty="0">
                <a:latin typeface="HG丸ｺﾞｼｯｸM-PRO" panose="020F0600000000000000" pitchFamily="50" charset="-128"/>
                <a:ea typeface="HG丸ｺﾞｼｯｸM-PRO" panose="020F0600000000000000" pitchFamily="50" charset="-128"/>
                <a:cs typeface="ＭＳ ゴシック" panose="020B0609070205080204" pitchFamily="49" charset="-128"/>
              </a:rPr>
              <a:t>け</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付けております。</a:t>
            </a:r>
            <a:endParaRPr kumimoji="0" lang="ja-JP" altLang="en-US" sz="400" b="0" i="0" u="none" strike="noStrike" cap="none" normalizeH="0" baseline="0" dirty="0">
              <a:ln>
                <a:noFill/>
              </a:ln>
              <a:solidFill>
                <a:schemeClr val="tx1"/>
              </a:solidFill>
              <a:effectLst/>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 name="テキスト ボックス 11">
            <a:extLst>
              <a:ext uri="{FF2B5EF4-FFF2-40B4-BE49-F238E27FC236}">
                <a16:creationId xmlns:a16="http://schemas.microsoft.com/office/drawing/2014/main" id="{2C8EECE1-0CBF-44B8-98BE-F35C27E8CE7F}"/>
              </a:ext>
            </a:extLst>
          </p:cNvPr>
          <p:cNvSpPr txBox="1"/>
          <p:nvPr/>
        </p:nvSpPr>
        <p:spPr>
          <a:xfrm>
            <a:off x="549435" y="5913412"/>
            <a:ext cx="5915022" cy="246221"/>
          </a:xfrm>
          <a:prstGeom prst="rect">
            <a:avLst/>
          </a:prstGeom>
          <a:noFill/>
        </p:spPr>
        <p:txBody>
          <a:bodyPr wrap="square" rtlCol="0">
            <a:spAutoFit/>
          </a:bodyPr>
          <a:lstStyle/>
          <a:p>
            <a:pPr algn="ct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1" i="0" u="none" strike="noStrike" cap="none" normalizeH="0" baseline="0" dirty="0">
              <a:ln>
                <a:noFill/>
              </a:ln>
              <a:solidFill>
                <a:schemeClr val="tx1"/>
              </a:solidFill>
              <a:effectLst/>
            </a:endParaRPr>
          </a:p>
        </p:txBody>
      </p:sp>
      <p:sp>
        <p:nvSpPr>
          <p:cNvPr id="22" name="テキスト ボックス 21">
            <a:extLst>
              <a:ext uri="{FF2B5EF4-FFF2-40B4-BE49-F238E27FC236}">
                <a16:creationId xmlns:a16="http://schemas.microsoft.com/office/drawing/2014/main" id="{14992D07-DEB3-47D2-9BEF-0DB81997EFD4}"/>
              </a:ext>
            </a:extLst>
          </p:cNvPr>
          <p:cNvSpPr txBox="1"/>
          <p:nvPr/>
        </p:nvSpPr>
        <p:spPr>
          <a:xfrm>
            <a:off x="791545" y="6916872"/>
            <a:ext cx="5274906" cy="1384995"/>
          </a:xfrm>
          <a:prstGeom prst="rect">
            <a:avLst/>
          </a:prstGeom>
          <a:noFill/>
        </p:spPr>
        <p:txBody>
          <a:bodyPr wrap="square">
            <a:spAutoFit/>
          </a:bodyP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endParaRPr lang="ja-JP" altLang="en-US" sz="1400" dirty="0"/>
          </a:p>
        </p:txBody>
      </p:sp>
      <p:sp>
        <p:nvSpPr>
          <p:cNvPr id="24" name="正方形/長方形 23">
            <a:extLst>
              <a:ext uri="{FF2B5EF4-FFF2-40B4-BE49-F238E27FC236}">
                <a16:creationId xmlns:a16="http://schemas.microsoft.com/office/drawing/2014/main" id="{83892F07-76DE-4D25-986D-FAE7A48F6096}"/>
              </a:ext>
            </a:extLst>
          </p:cNvPr>
          <p:cNvSpPr/>
          <p:nvPr/>
        </p:nvSpPr>
        <p:spPr>
          <a:xfrm>
            <a:off x="609599" y="6183923"/>
            <a:ext cx="5695858" cy="537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a:extLst>
              <a:ext uri="{FF2B5EF4-FFF2-40B4-BE49-F238E27FC236}">
                <a16:creationId xmlns:a16="http://schemas.microsoft.com/office/drawing/2014/main" id="{86222B45-9D52-44D9-9D3C-6B9FFBC839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545" y="7344308"/>
            <a:ext cx="592989" cy="548125"/>
          </a:xfrm>
          <a:prstGeom prst="rect">
            <a:avLst/>
          </a:prstGeom>
        </p:spPr>
      </p:pic>
    </p:spTree>
    <p:extLst>
      <p:ext uri="{BB962C8B-B14F-4D97-AF65-F5344CB8AC3E}">
        <p14:creationId xmlns:p14="http://schemas.microsoft.com/office/powerpoint/2010/main" val="10605563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TotalTime>
  <Words>485</Words>
  <Application>Microsoft Office PowerPoint</Application>
  <PresentationFormat>A4 210 x 297 mm</PresentationFormat>
  <Paragraphs>54</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BIZ UDゴシック</vt:lpstr>
      <vt:lpstr>HG丸ｺﾞｼｯｸM-PRO</vt:lpstr>
      <vt:lpstr>HG創英角ﾎﾟｯﾌﾟ体</vt:lpstr>
      <vt:lpstr>ＭＳ Ｐゴシック</vt:lpstr>
      <vt:lpstr>Mincho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98</cp:revision>
  <cp:lastPrinted>2021-12-19T23:58:22Z</cp:lastPrinted>
  <dcterms:created xsi:type="dcterms:W3CDTF">2018-06-04T23:51:05Z</dcterms:created>
  <dcterms:modified xsi:type="dcterms:W3CDTF">2021-12-21T00:30:24Z</dcterms:modified>
</cp:coreProperties>
</file>