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7" r:id="rId2"/>
    <p:sldId id="258"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s098" initials="m" lastIdx="2" clrIdx="0">
    <p:extLst>
      <p:ext uri="{19B8F6BF-5375-455C-9EA6-DF929625EA0E}">
        <p15:presenceInfo xmlns:p15="http://schemas.microsoft.com/office/powerpoint/2012/main" userId="S::nms098@mitakashakyo1.onmicrosoft.com::81564132-9728-44d1-bb21-a13e165cb4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FEE6F4"/>
    <a:srgbClr val="FDCBE9"/>
    <a:srgbClr val="FDBF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47" autoAdjust="0"/>
  </p:normalViewPr>
  <p:slideViewPr>
    <p:cSldViewPr snapToGrid="0" showGuides="1">
      <p:cViewPr>
        <p:scale>
          <a:sx n="70" d="100"/>
          <a:sy n="70" d="100"/>
        </p:scale>
        <p:origin x="115" y="-63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39ABAFCC-8587-4107-A83A-F69C15F60D58}" type="datetimeFigureOut">
              <a:rPr kumimoji="1" lang="ja-JP" altLang="en-US" smtClean="0"/>
              <a:t>2021/12/21</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F6C5213-41D9-444E-ACB8-3982F690C6CA}" type="slidenum">
              <a:rPr kumimoji="1" lang="ja-JP" altLang="en-US" smtClean="0"/>
              <a:t>‹#›</a:t>
            </a:fld>
            <a:endParaRPr kumimoji="1" lang="ja-JP" altLang="en-US"/>
          </a:p>
        </p:txBody>
      </p:sp>
    </p:spTree>
    <p:extLst>
      <p:ext uri="{BB962C8B-B14F-4D97-AF65-F5344CB8AC3E}">
        <p14:creationId xmlns:p14="http://schemas.microsoft.com/office/powerpoint/2010/main" val="18198667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F6C5213-41D9-444E-ACB8-3982F690C6CA}" type="slidenum">
              <a:rPr kumimoji="1" lang="ja-JP" altLang="en-US" smtClean="0"/>
              <a:t>1</a:t>
            </a:fld>
            <a:endParaRPr kumimoji="1" lang="ja-JP" altLang="en-US"/>
          </a:p>
        </p:txBody>
      </p:sp>
    </p:spTree>
    <p:extLst>
      <p:ext uri="{BB962C8B-B14F-4D97-AF65-F5344CB8AC3E}">
        <p14:creationId xmlns:p14="http://schemas.microsoft.com/office/powerpoint/2010/main" val="3883323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067513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198398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861519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01371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460371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270946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1796383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4145540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2039293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60635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81DA2A-466B-4D75-B255-FEFE7DBAB5F7}" type="datetimeFigureOut">
              <a:rPr kumimoji="1" lang="ja-JP" altLang="en-US" smtClean="0"/>
              <a:t>2021/12/21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1931663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E81DA2A-466B-4D75-B255-FEFE7DBAB5F7}" type="datetimeFigureOut">
              <a:rPr kumimoji="1" lang="ja-JP" altLang="en-US" smtClean="0"/>
              <a:t>2021/12/21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E92AFC1-CBD4-42F5-BBE3-28620DA5EC8A}" type="slidenum">
              <a:rPr kumimoji="1" lang="ja-JP" altLang="en-US" smtClean="0"/>
              <a:t>‹#›</a:t>
            </a:fld>
            <a:endParaRPr kumimoji="1" lang="ja-JP" altLang="en-US"/>
          </a:p>
        </p:txBody>
      </p:sp>
    </p:spTree>
    <p:extLst>
      <p:ext uri="{BB962C8B-B14F-4D97-AF65-F5344CB8AC3E}">
        <p14:creationId xmlns:p14="http://schemas.microsoft.com/office/powerpoint/2010/main" val="37184872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図形&#10;&#10;中程度の精度で自動的に生成された説明">
            <a:extLst>
              <a:ext uri="{FF2B5EF4-FFF2-40B4-BE49-F238E27FC236}">
                <a16:creationId xmlns:a16="http://schemas.microsoft.com/office/drawing/2014/main" id="{5CBD3B31-003E-4ADA-943F-3D195BACD2C2}"/>
              </a:ext>
            </a:extLst>
          </p:cNvPr>
          <p:cNvPicPr>
            <a:picLocks noChangeAspect="1"/>
          </p:cNvPicPr>
          <p:nvPr/>
        </p:nvPicPr>
        <p:blipFill rotWithShape="1">
          <a:blip r:embed="rId3">
            <a:extLst>
              <a:ext uri="{28A0092B-C50C-407E-A947-70E740481C1C}">
                <a14:useLocalDpi xmlns:a14="http://schemas.microsoft.com/office/drawing/2010/main" val="0"/>
              </a:ext>
            </a:extLst>
          </a:blip>
          <a:srcRect l="22809" t="5008" r="65424" b="83188"/>
          <a:stretch/>
        </p:blipFill>
        <p:spPr>
          <a:xfrm>
            <a:off x="383185" y="235886"/>
            <a:ext cx="2623088" cy="724023"/>
          </a:xfrm>
          <a:prstGeom prst="rect">
            <a:avLst/>
          </a:prstGeom>
        </p:spPr>
      </p:pic>
      <p:sp>
        <p:nvSpPr>
          <p:cNvPr id="2" name="楕円 1">
            <a:extLst>
              <a:ext uri="{FF2B5EF4-FFF2-40B4-BE49-F238E27FC236}">
                <a16:creationId xmlns:a16="http://schemas.microsoft.com/office/drawing/2014/main" id="{D435CFBC-D273-4326-BC98-34BE507F204C}"/>
              </a:ext>
            </a:extLst>
          </p:cNvPr>
          <p:cNvSpPr/>
          <p:nvPr/>
        </p:nvSpPr>
        <p:spPr>
          <a:xfrm>
            <a:off x="2014780" y="802901"/>
            <a:ext cx="3642101" cy="1416676"/>
          </a:xfrm>
          <a:prstGeom prst="ellipse">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518983" y="908404"/>
            <a:ext cx="5679831" cy="1138773"/>
          </a:xfrm>
          <a:prstGeom prst="rect">
            <a:avLst/>
          </a:prstGeom>
          <a:noFill/>
        </p:spPr>
        <p:txBody>
          <a:bodyPr wrap="square" rtlCol="0">
            <a:spAutoFit/>
          </a:bodyPr>
          <a:lstStyle/>
          <a:p>
            <a:pPr algn="ctr"/>
            <a:r>
              <a:rPr kumimoji="1" lang="ja-JP" altLang="en-US" sz="2800" b="1" dirty="0">
                <a:latin typeface="HG丸ｺﾞｼｯｸM-PRO" panose="020F0600000000000000" pitchFamily="50" charset="-128"/>
                <a:ea typeface="HG丸ｺﾞｼｯｸM-PRO" panose="020F0600000000000000" pitchFamily="50" charset="-128"/>
                <a:cs typeface="Microsoft GothicNeo" panose="020B0503020000020004" pitchFamily="34" charset="-127"/>
              </a:rPr>
              <a:t>　　　</a:t>
            </a:r>
            <a:r>
              <a:rPr kumimoji="1" lang="ja-JP" altLang="en-US" sz="3200" b="1" dirty="0">
                <a:latin typeface="HG丸ｺﾞｼｯｸM-PRO" panose="020F0600000000000000" pitchFamily="50" charset="-128"/>
                <a:ea typeface="HG丸ｺﾞｼｯｸM-PRO" panose="020F0600000000000000" pitchFamily="50" charset="-128"/>
                <a:cs typeface="Microsoft GothicNeo" panose="020B0503020000020004" pitchFamily="34" charset="-127"/>
              </a:rPr>
              <a:t>はじめての</a:t>
            </a:r>
            <a:endParaRPr kumimoji="1" lang="en-US" altLang="ja-JP" sz="2800" b="1" dirty="0">
              <a:latin typeface="HG丸ｺﾞｼｯｸM-PRO" panose="020F0600000000000000" pitchFamily="50" charset="-128"/>
              <a:ea typeface="HG丸ｺﾞｼｯｸM-PRO" panose="020F0600000000000000" pitchFamily="50" charset="-128"/>
              <a:cs typeface="Microsoft GothicNeo" panose="020B0503020000020004" pitchFamily="34" charset="-127"/>
            </a:endParaRPr>
          </a:p>
          <a:p>
            <a:pPr algn="ctr"/>
            <a:r>
              <a:rPr kumimoji="1" lang="ja-JP" altLang="en-US" sz="3600" b="1" dirty="0">
                <a:solidFill>
                  <a:srgbClr val="0070C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cs typeface="Microsoft GothicNeo" panose="020B0503020000020004" pitchFamily="34" charset="-127"/>
              </a:rPr>
              <a:t>　　</a:t>
            </a:r>
            <a:r>
              <a:rPr kumimoji="1" lang="en-US" altLang="ja-JP" sz="36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cs typeface="Microsoft GothicNeo" panose="020B0503020000020004" pitchFamily="34" charset="-127"/>
              </a:rPr>
              <a:t>Zoom</a:t>
            </a:r>
            <a:r>
              <a:rPr lang="ja-JP" altLang="en-US" sz="2800" b="1" dirty="0">
                <a:latin typeface="HG丸ｺﾞｼｯｸM-PRO" panose="020F0600000000000000" pitchFamily="50" charset="-128"/>
                <a:ea typeface="HG丸ｺﾞｼｯｸM-PRO" panose="020F0600000000000000" pitchFamily="50" charset="-128"/>
                <a:cs typeface="Microsoft GothicNeo" panose="020B0503020000020004" pitchFamily="34" charset="-127"/>
              </a:rPr>
              <a:t>講座</a:t>
            </a:r>
            <a:endParaRPr kumimoji="1" lang="en-US" altLang="ja-JP" sz="2000" b="1" dirty="0">
              <a:latin typeface="HG丸ｺﾞｼｯｸM-PRO" panose="020F0600000000000000" pitchFamily="50" charset="-128"/>
              <a:ea typeface="HG丸ｺﾞｼｯｸM-PRO" panose="020F0600000000000000" pitchFamily="50" charset="-128"/>
              <a:cs typeface="Microsoft GothicNeo" panose="020B0503020000020004" pitchFamily="34" charset="-127"/>
            </a:endParaRPr>
          </a:p>
        </p:txBody>
      </p:sp>
      <p:sp>
        <p:nvSpPr>
          <p:cNvPr id="12" name="テキスト ボックス 11"/>
          <p:cNvSpPr txBox="1"/>
          <p:nvPr/>
        </p:nvSpPr>
        <p:spPr>
          <a:xfrm>
            <a:off x="982978" y="403133"/>
            <a:ext cx="1819022" cy="369332"/>
          </a:xfrm>
          <a:prstGeom prst="rect">
            <a:avLst/>
          </a:prstGeom>
          <a:noFill/>
        </p:spPr>
        <p:txBody>
          <a:bodyPr wrap="square" rtlCol="0">
            <a:spAutoFit/>
          </a:bodyPr>
          <a:lstStyle/>
          <a:p>
            <a:r>
              <a:rPr lang="ja-JP" altLang="en-US" b="1" dirty="0">
                <a:latin typeface="BIZ UDゴシック" panose="020B0400000000000000" pitchFamily="49" charset="-128"/>
                <a:ea typeface="BIZ UDゴシック" panose="020B0400000000000000" pitchFamily="49" charset="-128"/>
              </a:rPr>
              <a:t>やってみよう！　</a:t>
            </a:r>
            <a:endParaRPr kumimoji="1" lang="ja-JP" altLang="en-US" dirty="0">
              <a:latin typeface="BIZ UDゴシック" panose="020B0400000000000000" pitchFamily="49" charset="-128"/>
              <a:ea typeface="BIZ UDゴシック" panose="020B0400000000000000" pitchFamily="49" charset="-128"/>
            </a:endParaRPr>
          </a:p>
        </p:txBody>
      </p:sp>
      <p:sp>
        <p:nvSpPr>
          <p:cNvPr id="24" name="角丸四角形 23"/>
          <p:cNvSpPr/>
          <p:nvPr/>
        </p:nvSpPr>
        <p:spPr>
          <a:xfrm>
            <a:off x="660099" y="8071418"/>
            <a:ext cx="5389008" cy="1235341"/>
          </a:xfrm>
          <a:prstGeom prst="roundRect">
            <a:avLst>
              <a:gd name="adj" fmla="val 1112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latin typeface="+mj-ea"/>
                <a:ea typeface="+mj-ea"/>
              </a:rPr>
              <a:t>          【</a:t>
            </a:r>
            <a:r>
              <a:rPr lang="ja-JP" altLang="en-US" sz="1400" b="1" dirty="0">
                <a:solidFill>
                  <a:schemeClr val="tx1"/>
                </a:solidFill>
                <a:latin typeface="+mj-ea"/>
                <a:ea typeface="+mj-ea"/>
              </a:rPr>
              <a:t>申込・問合せ</a:t>
            </a:r>
            <a:r>
              <a:rPr lang="en-US" altLang="ja-JP" sz="1400" b="1" dirty="0">
                <a:solidFill>
                  <a:schemeClr val="tx1"/>
                </a:solidFill>
                <a:latin typeface="+mj-ea"/>
                <a:ea typeface="+mj-ea"/>
              </a:rPr>
              <a:t>】</a:t>
            </a:r>
            <a:r>
              <a:rPr lang="ja-JP" altLang="en-US" sz="1400" b="1" dirty="0">
                <a:solidFill>
                  <a:schemeClr val="tx1"/>
                </a:solidFill>
                <a:latin typeface="+mj-ea"/>
                <a:ea typeface="+mj-ea"/>
              </a:rPr>
              <a:t>　</a:t>
            </a:r>
            <a:endParaRPr lang="en-US" altLang="ja-JP" sz="1400" b="1" dirty="0">
              <a:solidFill>
                <a:schemeClr val="tx1"/>
              </a:solidFill>
              <a:latin typeface="+mj-ea"/>
              <a:ea typeface="+mj-ea"/>
            </a:endParaRPr>
          </a:p>
          <a:p>
            <a:pPr marL="534988" indent="-534988"/>
            <a:r>
              <a:rPr lang="ja-JP" altLang="en-US" sz="1400" b="1" dirty="0">
                <a:solidFill>
                  <a:schemeClr val="tx1"/>
                </a:solidFill>
                <a:latin typeface="+mj-ea"/>
                <a:ea typeface="+mj-ea"/>
              </a:rPr>
              <a:t> 　　　みたかボランティアセンター</a:t>
            </a:r>
            <a:endParaRPr lang="en-US" altLang="ja-JP"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181-0012</a:t>
            </a:r>
            <a:r>
              <a:rPr lang="ja-JP" altLang="en-US" sz="1400" b="1" dirty="0">
                <a:solidFill>
                  <a:schemeClr val="tx1"/>
                </a:solidFill>
                <a:latin typeface="+mj-ea"/>
                <a:ea typeface="+mj-ea"/>
              </a:rPr>
              <a:t>　三鷹市上連雀</a:t>
            </a:r>
            <a:r>
              <a:rPr lang="en-US" altLang="ja-JP" sz="1400" b="1" dirty="0">
                <a:solidFill>
                  <a:schemeClr val="tx1"/>
                </a:solidFill>
                <a:latin typeface="+mj-ea"/>
                <a:ea typeface="+mj-ea"/>
              </a:rPr>
              <a:t>8-3-10</a:t>
            </a:r>
            <a:r>
              <a:rPr lang="ja-JP" altLang="en-US" sz="1400" b="1" dirty="0">
                <a:solidFill>
                  <a:schemeClr val="tx1"/>
                </a:solidFill>
                <a:latin typeface="+mj-ea"/>
                <a:ea typeface="+mj-ea"/>
              </a:rPr>
              <a:t>　上連雀分庁舎</a:t>
            </a:r>
            <a:r>
              <a:rPr lang="en-US" altLang="ja-JP" sz="1400" b="1" dirty="0">
                <a:solidFill>
                  <a:schemeClr val="tx1"/>
                </a:solidFill>
                <a:latin typeface="+mj-ea"/>
                <a:ea typeface="+mj-ea"/>
              </a:rPr>
              <a:t>1</a:t>
            </a:r>
            <a:r>
              <a:rPr lang="ja-JP" altLang="en-US" sz="1400" b="1" dirty="0">
                <a:solidFill>
                  <a:schemeClr val="tx1"/>
                </a:solidFill>
                <a:latin typeface="+mj-ea"/>
                <a:ea typeface="+mj-ea"/>
              </a:rPr>
              <a:t>階</a:t>
            </a:r>
          </a:p>
          <a:p>
            <a:r>
              <a:rPr lang="ja-JP" altLang="en-US" sz="1400" b="1" dirty="0">
                <a:solidFill>
                  <a:schemeClr val="tx1"/>
                </a:solidFill>
                <a:latin typeface="+mj-ea"/>
                <a:ea typeface="+mj-ea"/>
              </a:rPr>
              <a:t>　　　</a:t>
            </a:r>
            <a:r>
              <a:rPr lang="en-US" altLang="ja-JP" sz="1400" b="1" dirty="0">
                <a:solidFill>
                  <a:schemeClr val="tx1"/>
                </a:solidFill>
                <a:latin typeface="+mj-ea"/>
                <a:ea typeface="+mj-ea"/>
              </a:rPr>
              <a:t>TEL</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0422-76-1271</a:t>
            </a:r>
            <a:r>
              <a:rPr lang="ja-JP" altLang="en-US" sz="1400" b="1" dirty="0">
                <a:solidFill>
                  <a:schemeClr val="tx1"/>
                </a:solidFill>
                <a:latin typeface="+mj-ea"/>
                <a:ea typeface="+mj-ea"/>
              </a:rPr>
              <a:t>　</a:t>
            </a:r>
            <a:r>
              <a:rPr lang="en-US" altLang="ja-JP" sz="1400" b="1" dirty="0">
                <a:solidFill>
                  <a:schemeClr val="tx1"/>
                </a:solidFill>
                <a:latin typeface="+mj-ea"/>
                <a:ea typeface="+mj-ea"/>
              </a:rPr>
              <a:t>FAX</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0422-76-1273</a:t>
            </a:r>
            <a:endParaRPr lang="ja-JP" altLang="en-US"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E-mail</a:t>
            </a:r>
            <a:r>
              <a:rPr lang="ja-JP" altLang="en-US" sz="1400" b="1" dirty="0">
                <a:solidFill>
                  <a:schemeClr val="tx1"/>
                </a:solidFill>
                <a:latin typeface="+mj-ea"/>
                <a:ea typeface="+mj-ea"/>
              </a:rPr>
              <a:t>：</a:t>
            </a:r>
            <a:r>
              <a:rPr lang="en-US" altLang="ja-JP" sz="1400" b="1" dirty="0">
                <a:solidFill>
                  <a:schemeClr val="tx1"/>
                </a:solidFill>
                <a:latin typeface="+mj-ea"/>
                <a:ea typeface="+mj-ea"/>
              </a:rPr>
              <a:t>chiiki@mitakashakyo.or.jp</a:t>
            </a:r>
          </a:p>
        </p:txBody>
      </p:sp>
      <p:sp>
        <p:nvSpPr>
          <p:cNvPr id="21" name="四角形: 1 つの角を丸める 20">
            <a:extLst>
              <a:ext uri="{FF2B5EF4-FFF2-40B4-BE49-F238E27FC236}">
                <a16:creationId xmlns:a16="http://schemas.microsoft.com/office/drawing/2014/main" id="{DD2FDB7D-6A55-47F9-B239-9F47F0E2BBDA}"/>
              </a:ext>
            </a:extLst>
          </p:cNvPr>
          <p:cNvSpPr/>
          <p:nvPr/>
        </p:nvSpPr>
        <p:spPr>
          <a:xfrm>
            <a:off x="503206" y="3133259"/>
            <a:ext cx="3116535" cy="1456091"/>
          </a:xfrm>
          <a:prstGeom prst="round1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1F265E5B-370B-443A-B67A-B131E9BF6B72}"/>
              </a:ext>
            </a:extLst>
          </p:cNvPr>
          <p:cNvSpPr/>
          <p:nvPr/>
        </p:nvSpPr>
        <p:spPr>
          <a:xfrm>
            <a:off x="518983" y="3161400"/>
            <a:ext cx="551886" cy="1427950"/>
          </a:xfrm>
          <a:prstGeom prst="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基礎編</a:t>
            </a:r>
            <a:endParaRPr kumimoji="1" lang="ja-JP" altLang="en-US" b="1" dirty="0">
              <a:solidFill>
                <a:schemeClr val="tx1"/>
              </a:solidFill>
            </a:endParaRPr>
          </a:p>
        </p:txBody>
      </p:sp>
      <p:sp>
        <p:nvSpPr>
          <p:cNvPr id="30" name="四角形: 1 つの角を丸める 29">
            <a:extLst>
              <a:ext uri="{FF2B5EF4-FFF2-40B4-BE49-F238E27FC236}">
                <a16:creationId xmlns:a16="http://schemas.microsoft.com/office/drawing/2014/main" id="{50D6C45E-9E65-4517-87FC-4FA87F5D7F1F}"/>
              </a:ext>
            </a:extLst>
          </p:cNvPr>
          <p:cNvSpPr/>
          <p:nvPr/>
        </p:nvSpPr>
        <p:spPr>
          <a:xfrm>
            <a:off x="503206" y="4676979"/>
            <a:ext cx="3116535" cy="1420701"/>
          </a:xfrm>
          <a:prstGeom prst="round1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00C8C25E-DAC3-4320-9A2C-E484BF66BF42}"/>
              </a:ext>
            </a:extLst>
          </p:cNvPr>
          <p:cNvSpPr/>
          <p:nvPr/>
        </p:nvSpPr>
        <p:spPr>
          <a:xfrm>
            <a:off x="518983" y="4676980"/>
            <a:ext cx="551886" cy="14207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応用編</a:t>
            </a:r>
            <a:endParaRPr kumimoji="1" lang="ja-JP" altLang="en-US" b="1" dirty="0">
              <a:solidFill>
                <a:schemeClr val="tx1"/>
              </a:solidFill>
            </a:endParaRPr>
          </a:p>
        </p:txBody>
      </p:sp>
      <p:sp>
        <p:nvSpPr>
          <p:cNvPr id="23" name="テキスト ボックス 22">
            <a:extLst>
              <a:ext uri="{FF2B5EF4-FFF2-40B4-BE49-F238E27FC236}">
                <a16:creationId xmlns:a16="http://schemas.microsoft.com/office/drawing/2014/main" id="{DDB92213-079C-457A-9E03-786CA4E4E477}"/>
              </a:ext>
            </a:extLst>
          </p:cNvPr>
          <p:cNvSpPr txBox="1"/>
          <p:nvPr/>
        </p:nvSpPr>
        <p:spPr>
          <a:xfrm>
            <a:off x="1074467" y="2994768"/>
            <a:ext cx="2624165" cy="1631216"/>
          </a:xfrm>
          <a:prstGeom prst="rect">
            <a:avLst/>
          </a:prstGeom>
          <a:noFill/>
        </p:spPr>
        <p:txBody>
          <a:bodyPr wrap="square" rtlCol="0">
            <a:spAutoFit/>
          </a:bodyPr>
          <a:lstStyle/>
          <a:p>
            <a:r>
              <a:rPr lang="en-US" altLang="ja-JP" sz="4400" b="1" dirty="0"/>
              <a:t>2</a:t>
            </a:r>
            <a:r>
              <a:rPr lang="en-US" altLang="ja-JP" sz="3600" b="1" dirty="0"/>
              <a:t>/</a:t>
            </a:r>
            <a:r>
              <a:rPr lang="en-US" altLang="ja-JP" sz="4400" b="1" dirty="0"/>
              <a:t>8</a:t>
            </a:r>
            <a:r>
              <a:rPr kumimoji="1" lang="ja-JP" altLang="en-US" sz="2800" b="1" dirty="0">
                <a:latin typeface="BIZ UDPゴシック" panose="020B0400000000000000" pitchFamily="50" charset="-128"/>
                <a:ea typeface="BIZ UDPゴシック" panose="020B0400000000000000" pitchFamily="50" charset="-128"/>
              </a:rPr>
              <a:t>（火）</a:t>
            </a:r>
            <a:endParaRPr kumimoji="1" lang="en-US" altLang="ja-JP" sz="2800" b="1" dirty="0">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1</a:t>
            </a:r>
            <a:r>
              <a:rPr kumimoji="1" lang="ja-JP" altLang="en-US" sz="2800" b="1" dirty="0">
                <a:latin typeface="BIZ UDPゴシック" panose="020B0400000000000000" pitchFamily="50" charset="-128"/>
                <a:ea typeface="BIZ UDPゴシック" panose="020B0400000000000000" pitchFamily="50" charset="-128"/>
              </a:rPr>
              <a:t>４時～</a:t>
            </a:r>
            <a:r>
              <a:rPr kumimoji="1" lang="en-US" altLang="ja-JP" sz="2800" b="1" dirty="0">
                <a:latin typeface="BIZ UDPゴシック" panose="020B0400000000000000" pitchFamily="50" charset="-128"/>
                <a:ea typeface="BIZ UDPゴシック" panose="020B0400000000000000" pitchFamily="50" charset="-128"/>
              </a:rPr>
              <a:t>15</a:t>
            </a:r>
            <a:r>
              <a:rPr kumimoji="1" lang="ja-JP" altLang="en-US" sz="2800" b="1" dirty="0">
                <a:latin typeface="BIZ UDPゴシック" panose="020B0400000000000000" pitchFamily="50" charset="-128"/>
                <a:ea typeface="BIZ UDPゴシック" panose="020B0400000000000000" pitchFamily="50" charset="-128"/>
              </a:rPr>
              <a:t>時半</a:t>
            </a:r>
            <a:endParaRPr kumimoji="1" lang="en-US" altLang="ja-JP" sz="2800" b="1" dirty="0">
              <a:latin typeface="BIZ UDPゴシック" panose="020B0400000000000000" pitchFamily="50" charset="-128"/>
              <a:ea typeface="BIZ UDPゴシック" panose="020B0400000000000000" pitchFamily="50" charset="-128"/>
            </a:endParaRPr>
          </a:p>
          <a:p>
            <a:r>
              <a:rPr lang="ja-JP" altLang="en-US" sz="2800" b="1" dirty="0">
                <a:solidFill>
                  <a:srgbClr val="FF0000"/>
                </a:solidFill>
                <a:latin typeface="BIZ UDPゴシック" panose="020B0400000000000000" pitchFamily="50" charset="-128"/>
                <a:ea typeface="BIZ UDPゴシック" panose="020B0400000000000000" pitchFamily="50" charset="-128"/>
              </a:rPr>
              <a:t>会場</a:t>
            </a:r>
            <a:r>
              <a:rPr lang="ja-JP" altLang="en-US" sz="2800" b="1" dirty="0">
                <a:latin typeface="BIZ UDPゴシック" panose="020B0400000000000000" pitchFamily="50" charset="-128"/>
                <a:ea typeface="BIZ UDPゴシック" panose="020B0400000000000000" pitchFamily="50" charset="-128"/>
              </a:rPr>
              <a:t>開催</a:t>
            </a:r>
            <a:endParaRPr kumimoji="1" lang="ja-JP" altLang="en-US" sz="4400" b="1" dirty="0">
              <a:latin typeface="BIZ UDPゴシック" panose="020B0400000000000000" pitchFamily="50" charset="-128"/>
              <a:ea typeface="BIZ UDPゴシック" panose="020B0400000000000000" pitchFamily="50" charset="-128"/>
            </a:endParaRPr>
          </a:p>
        </p:txBody>
      </p:sp>
      <p:sp>
        <p:nvSpPr>
          <p:cNvPr id="29" name="正方形/長方形 28">
            <a:extLst>
              <a:ext uri="{FF2B5EF4-FFF2-40B4-BE49-F238E27FC236}">
                <a16:creationId xmlns:a16="http://schemas.microsoft.com/office/drawing/2014/main" id="{395A0409-7E49-4568-A61F-892ECFECD4D2}"/>
              </a:ext>
            </a:extLst>
          </p:cNvPr>
          <p:cNvSpPr/>
          <p:nvPr/>
        </p:nvSpPr>
        <p:spPr>
          <a:xfrm>
            <a:off x="77491" y="102078"/>
            <a:ext cx="6703017" cy="9701843"/>
          </a:xfrm>
          <a:prstGeom prst="rect">
            <a:avLst/>
          </a:prstGeom>
          <a:noFill/>
          <a:ln w="190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6" name="Picture 2">
            <a:extLst>
              <a:ext uri="{FF2B5EF4-FFF2-40B4-BE49-F238E27FC236}">
                <a16:creationId xmlns:a16="http://schemas.microsoft.com/office/drawing/2014/main" id="{9B9C1E5F-5DFF-4C73-957F-4ECFFD52D2C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9550501">
            <a:off x="5325663" y="1519118"/>
            <a:ext cx="417210" cy="77440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タッチパネルのイラスト">
            <a:extLst>
              <a:ext uri="{FF2B5EF4-FFF2-40B4-BE49-F238E27FC236}">
                <a16:creationId xmlns:a16="http://schemas.microsoft.com/office/drawing/2014/main" id="{C642BDDA-1761-4F70-83AC-5A3E788FEDC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422126">
            <a:off x="4856546" y="370332"/>
            <a:ext cx="1355444" cy="110807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NSが表示されたコンピューターのイラスト">
            <a:extLst>
              <a:ext uri="{FF2B5EF4-FFF2-40B4-BE49-F238E27FC236}">
                <a16:creationId xmlns:a16="http://schemas.microsoft.com/office/drawing/2014/main" id="{D17F5662-DEC7-417C-9619-C6677B277F85}"/>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20960567">
            <a:off x="774176" y="943208"/>
            <a:ext cx="1619616" cy="1384772"/>
          </a:xfrm>
          <a:prstGeom prst="rect">
            <a:avLst/>
          </a:prstGeom>
          <a:noFill/>
          <a:extLst>
            <a:ext uri="{909E8E84-426E-40DD-AFC4-6F175D3DCCD1}">
              <a14:hiddenFill xmlns:a14="http://schemas.microsoft.com/office/drawing/2010/main">
                <a:solidFill>
                  <a:srgbClr val="FFFFFF"/>
                </a:solidFill>
              </a14:hiddenFill>
            </a:ext>
          </a:extLst>
        </p:spPr>
      </p:pic>
      <p:sp>
        <p:nvSpPr>
          <p:cNvPr id="41" name="テキスト ボックス 40">
            <a:extLst>
              <a:ext uri="{FF2B5EF4-FFF2-40B4-BE49-F238E27FC236}">
                <a16:creationId xmlns:a16="http://schemas.microsoft.com/office/drawing/2014/main" id="{FEB2D687-0210-43AD-8AA9-AE026C9B7921}"/>
              </a:ext>
            </a:extLst>
          </p:cNvPr>
          <p:cNvSpPr txBox="1"/>
          <p:nvPr/>
        </p:nvSpPr>
        <p:spPr>
          <a:xfrm>
            <a:off x="387310" y="2270572"/>
            <a:ext cx="6111318" cy="830997"/>
          </a:xfrm>
          <a:prstGeom prst="rect">
            <a:avLst/>
          </a:prstGeom>
          <a:noFill/>
          <a:ln>
            <a:noFill/>
          </a:ln>
        </p:spPr>
        <p:txBody>
          <a:bodyPr wrap="square" rtlCol="0">
            <a:spAutoFit/>
          </a:bodyPr>
          <a:lstStyle/>
          <a:p>
            <a:r>
              <a:rPr kumimoji="1" lang="en-US" altLang="ja-JP" sz="1600" b="1" dirty="0">
                <a:latin typeface="HG丸ｺﾞｼｯｸM-PRO" panose="020F0600000000000000" pitchFamily="50" charset="-128"/>
                <a:ea typeface="HG丸ｺﾞｼｯｸM-PRO" panose="020F0600000000000000" pitchFamily="50" charset="-128"/>
              </a:rPr>
              <a:t>Zoom</a:t>
            </a:r>
            <a:r>
              <a:rPr kumimoji="1" lang="ja-JP" altLang="en-US" sz="1600" b="1" dirty="0">
                <a:latin typeface="HG丸ｺﾞｼｯｸM-PRO" panose="020F0600000000000000" pitchFamily="50" charset="-128"/>
                <a:ea typeface="HG丸ｺﾞｼｯｸM-PRO" panose="020F0600000000000000" pitchFamily="50" charset="-128"/>
              </a:rPr>
              <a:t>とは、パソコンやスマートフォン、タブレットでオンライン会議ができる仕組みのことです。</a:t>
            </a:r>
            <a:r>
              <a:rPr kumimoji="1" lang="en-US" altLang="ja-JP" sz="1600" b="1" dirty="0">
                <a:latin typeface="HG丸ｺﾞｼｯｸM-PRO" panose="020F0600000000000000" pitchFamily="50" charset="-128"/>
                <a:ea typeface="HG丸ｺﾞｼｯｸM-PRO" panose="020F0600000000000000" pitchFamily="50" charset="-128"/>
              </a:rPr>
              <a:t>Zoom</a:t>
            </a:r>
            <a:r>
              <a:rPr kumimoji="1" lang="ja-JP" altLang="en-US" sz="1600" b="1" dirty="0">
                <a:latin typeface="HG丸ｺﾞｼｯｸM-PRO" panose="020F0600000000000000" pitchFamily="50" charset="-128"/>
                <a:ea typeface="HG丸ｺﾞｼｯｸM-PRO" panose="020F0600000000000000" pitchFamily="50" charset="-128"/>
              </a:rPr>
              <a:t>を使えば、会議や講座にオンラインで参加することができます。</a:t>
            </a:r>
            <a:endParaRPr kumimoji="1" lang="en-US" altLang="ja-JP" sz="1600" b="1" dirty="0">
              <a:latin typeface="HG丸ｺﾞｼｯｸM-PRO" panose="020F0600000000000000" pitchFamily="50" charset="-128"/>
              <a:ea typeface="HG丸ｺﾞｼｯｸM-PRO" panose="020F0600000000000000" pitchFamily="50" charset="-128"/>
            </a:endParaRPr>
          </a:p>
        </p:txBody>
      </p:sp>
      <p:pic>
        <p:nvPicPr>
          <p:cNvPr id="43" name="図 42" descr="図形&#10;&#10;中程度の精度で自動的に生成された説明">
            <a:extLst>
              <a:ext uri="{FF2B5EF4-FFF2-40B4-BE49-F238E27FC236}">
                <a16:creationId xmlns:a16="http://schemas.microsoft.com/office/drawing/2014/main" id="{0E3681FD-FFDA-4BA1-98C0-93E29E323069}"/>
              </a:ext>
            </a:extLst>
          </p:cNvPr>
          <p:cNvPicPr>
            <a:picLocks noChangeAspect="1"/>
          </p:cNvPicPr>
          <p:nvPr/>
        </p:nvPicPr>
        <p:blipFill rotWithShape="1">
          <a:blip r:embed="rId3">
            <a:extLst>
              <a:ext uri="{28A0092B-C50C-407E-A947-70E740481C1C}">
                <a14:useLocalDpi xmlns:a14="http://schemas.microsoft.com/office/drawing/2010/main" val="0"/>
              </a:ext>
            </a:extLst>
          </a:blip>
          <a:srcRect l="37397" t="81052" r="46842" b="5534"/>
          <a:stretch/>
        </p:blipFill>
        <p:spPr>
          <a:xfrm>
            <a:off x="3676060" y="3082398"/>
            <a:ext cx="2822568" cy="1631215"/>
          </a:xfrm>
          <a:prstGeom prst="rect">
            <a:avLst/>
          </a:prstGeom>
        </p:spPr>
      </p:pic>
      <p:sp>
        <p:nvSpPr>
          <p:cNvPr id="44" name="テキスト ボックス 43">
            <a:extLst>
              <a:ext uri="{FF2B5EF4-FFF2-40B4-BE49-F238E27FC236}">
                <a16:creationId xmlns:a16="http://schemas.microsoft.com/office/drawing/2014/main" id="{35289064-77CA-4C8F-8761-744536281604}"/>
              </a:ext>
            </a:extLst>
          </p:cNvPr>
          <p:cNvSpPr txBox="1"/>
          <p:nvPr/>
        </p:nvSpPr>
        <p:spPr>
          <a:xfrm>
            <a:off x="4285140" y="3245975"/>
            <a:ext cx="2008217" cy="1323439"/>
          </a:xfrm>
          <a:prstGeom prst="rect">
            <a:avLst/>
          </a:prstGeom>
          <a:noFill/>
        </p:spPr>
        <p:txBody>
          <a:bodyPr wrap="square" rtlCol="0">
            <a:spAutoFit/>
          </a:bodyPr>
          <a:lstStyle/>
          <a:p>
            <a:r>
              <a:rPr kumimoji="1" lang="en-US" altLang="ja-JP" sz="1600" b="1" dirty="0"/>
              <a:t>Zoom</a:t>
            </a:r>
            <a:r>
              <a:rPr kumimoji="1" lang="ja-JP" altLang="en-US" sz="1600" b="1" dirty="0"/>
              <a:t>をはじめて使う方はこちらへ！</a:t>
            </a:r>
            <a:endParaRPr kumimoji="1" lang="en-US" altLang="ja-JP" sz="1600" b="1" dirty="0"/>
          </a:p>
          <a:p>
            <a:r>
              <a:rPr lang="en-US" altLang="ja-JP" sz="1600" b="1" dirty="0"/>
              <a:t>Zoom</a:t>
            </a:r>
            <a:r>
              <a:rPr lang="ja-JP" altLang="en-US" sz="1600" b="1" dirty="0"/>
              <a:t>の始め方から基本的な操作までお伝えします。</a:t>
            </a:r>
            <a:endParaRPr kumimoji="1" lang="ja-JP" altLang="en-US" sz="1600" dirty="0"/>
          </a:p>
        </p:txBody>
      </p:sp>
      <p:pic>
        <p:nvPicPr>
          <p:cNvPr id="52" name="図 51" descr="図形&#10;&#10;中程度の精度で自動的に生成された説明">
            <a:extLst>
              <a:ext uri="{FF2B5EF4-FFF2-40B4-BE49-F238E27FC236}">
                <a16:creationId xmlns:a16="http://schemas.microsoft.com/office/drawing/2014/main" id="{15DB5744-F753-4E8B-A908-AAB4588776C9}"/>
              </a:ext>
            </a:extLst>
          </p:cNvPr>
          <p:cNvPicPr>
            <a:picLocks noChangeAspect="1"/>
          </p:cNvPicPr>
          <p:nvPr/>
        </p:nvPicPr>
        <p:blipFill rotWithShape="1">
          <a:blip r:embed="rId3">
            <a:extLst>
              <a:ext uri="{28A0092B-C50C-407E-A947-70E740481C1C}">
                <a14:useLocalDpi xmlns:a14="http://schemas.microsoft.com/office/drawing/2010/main" val="0"/>
              </a:ext>
            </a:extLst>
          </a:blip>
          <a:srcRect l="37397" t="81052" r="46842" b="5534"/>
          <a:stretch/>
        </p:blipFill>
        <p:spPr>
          <a:xfrm>
            <a:off x="3655419" y="4701689"/>
            <a:ext cx="2926892" cy="1402516"/>
          </a:xfrm>
          <a:prstGeom prst="rect">
            <a:avLst/>
          </a:prstGeom>
        </p:spPr>
      </p:pic>
      <p:sp>
        <p:nvSpPr>
          <p:cNvPr id="53" name="テキスト ボックス 52">
            <a:extLst>
              <a:ext uri="{FF2B5EF4-FFF2-40B4-BE49-F238E27FC236}">
                <a16:creationId xmlns:a16="http://schemas.microsoft.com/office/drawing/2014/main" id="{91286AE2-1250-4B3F-BEC7-3B7DCA78ECBE}"/>
              </a:ext>
            </a:extLst>
          </p:cNvPr>
          <p:cNvSpPr txBox="1"/>
          <p:nvPr/>
        </p:nvSpPr>
        <p:spPr>
          <a:xfrm>
            <a:off x="4318168" y="4774241"/>
            <a:ext cx="2092067" cy="1323439"/>
          </a:xfrm>
          <a:prstGeom prst="rect">
            <a:avLst/>
          </a:prstGeom>
          <a:noFill/>
        </p:spPr>
        <p:txBody>
          <a:bodyPr wrap="square" rtlCol="0">
            <a:spAutoFit/>
          </a:bodyPr>
          <a:lstStyle/>
          <a:p>
            <a:r>
              <a:rPr kumimoji="1" lang="en-US" altLang="ja-JP" sz="1600" b="1" dirty="0"/>
              <a:t>Zoom</a:t>
            </a:r>
            <a:r>
              <a:rPr lang="ja-JP" altLang="en-US" sz="1600" b="1" dirty="0"/>
              <a:t>会議</a:t>
            </a:r>
            <a:r>
              <a:rPr kumimoji="1" lang="ja-JP" altLang="en-US" sz="1600" b="1" dirty="0"/>
              <a:t>で使えるテクニックを覚えたい方や、</a:t>
            </a:r>
            <a:endParaRPr kumimoji="1" lang="en-US" altLang="ja-JP" sz="1600" b="1" dirty="0"/>
          </a:p>
          <a:p>
            <a:r>
              <a:rPr kumimoji="1" lang="en-US" altLang="ja-JP" sz="1600" b="1" dirty="0"/>
              <a:t>Zoom</a:t>
            </a:r>
            <a:r>
              <a:rPr lang="ja-JP" altLang="en-US" sz="1600" b="1" dirty="0"/>
              <a:t>会議を主催したい人はこちらへ！</a:t>
            </a:r>
            <a:endParaRPr kumimoji="1" lang="ja-JP" altLang="en-US" sz="1600" dirty="0"/>
          </a:p>
        </p:txBody>
      </p:sp>
      <p:sp>
        <p:nvSpPr>
          <p:cNvPr id="45" name="正方形/長方形 44">
            <a:extLst>
              <a:ext uri="{FF2B5EF4-FFF2-40B4-BE49-F238E27FC236}">
                <a16:creationId xmlns:a16="http://schemas.microsoft.com/office/drawing/2014/main" id="{364E749B-BB98-4726-BBA3-39DDEC56647D}"/>
              </a:ext>
            </a:extLst>
          </p:cNvPr>
          <p:cNvSpPr/>
          <p:nvPr/>
        </p:nvSpPr>
        <p:spPr>
          <a:xfrm>
            <a:off x="274697" y="6210375"/>
            <a:ext cx="6307614" cy="1869922"/>
          </a:xfrm>
          <a:prstGeom prst="rect">
            <a:avLst/>
          </a:prstGeom>
          <a:noFill/>
          <a:ln w="28575">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A73DA93F-3D1D-48EC-BED9-8AB170B2C38C}"/>
              </a:ext>
            </a:extLst>
          </p:cNvPr>
          <p:cNvSpPr txBox="1"/>
          <p:nvPr/>
        </p:nvSpPr>
        <p:spPr>
          <a:xfrm>
            <a:off x="220454" y="6228399"/>
            <a:ext cx="6505810" cy="1815882"/>
          </a:xfrm>
          <a:prstGeom prst="rect">
            <a:avLst/>
          </a:prstGeom>
          <a:noFill/>
        </p:spPr>
        <p:txBody>
          <a:bodyPr wrap="square" rtlCol="0">
            <a:spAutoFit/>
          </a:bodyPr>
          <a:lstStyle/>
          <a:p>
            <a:r>
              <a:rPr kumimoji="1" lang="ja-JP" altLang="en-US" sz="1400" b="1" dirty="0">
                <a:latin typeface="BIZ UDゴシック" panose="020B0400000000000000" pitchFamily="49" charset="-128"/>
                <a:ea typeface="BIZ UDゴシック" panose="020B0400000000000000" pitchFamily="49" charset="-128"/>
              </a:rPr>
              <a:t>対象</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市内在住・在勤・在活動者で、ボランティア・地域活動に参加してる方</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講師</a:t>
            </a:r>
            <a:r>
              <a:rPr kumimoji="1" lang="en-US" altLang="ja-JP" sz="1400" b="1" dirty="0">
                <a:latin typeface="BIZ UDゴシック" panose="020B0400000000000000" pitchFamily="49" charset="-128"/>
                <a:ea typeface="BIZ UDゴシック" panose="020B0400000000000000" pitchFamily="49" charset="-128"/>
              </a:rPr>
              <a:t>:</a:t>
            </a:r>
            <a:r>
              <a:rPr lang="en-US" altLang="ja-JP" sz="1400" b="1" dirty="0">
                <a:latin typeface="BIZ UDゴシック" panose="020B0400000000000000" pitchFamily="49" charset="-128"/>
                <a:ea typeface="BIZ UDゴシック" panose="020B0400000000000000" pitchFamily="49" charset="-128"/>
              </a:rPr>
              <a:t>NPO</a:t>
            </a:r>
            <a:r>
              <a:rPr lang="ja-JP" altLang="en-US" sz="1400" b="1" dirty="0">
                <a:latin typeface="BIZ UDゴシック" panose="020B0400000000000000" pitchFamily="49" charset="-128"/>
                <a:ea typeface="BIZ UDゴシック" panose="020B0400000000000000" pitchFamily="49" charset="-128"/>
              </a:rPr>
              <a:t>法人シニア</a:t>
            </a:r>
            <a:r>
              <a:rPr lang="en-US" altLang="ja-JP" sz="1400" b="1" dirty="0">
                <a:latin typeface="BIZ UDゴシック" panose="020B0400000000000000" pitchFamily="49" charset="-128"/>
                <a:ea typeface="BIZ UDゴシック" panose="020B0400000000000000" pitchFamily="49" charset="-128"/>
              </a:rPr>
              <a:t>SOHO</a:t>
            </a:r>
            <a:r>
              <a:rPr lang="ja-JP" altLang="en-US" sz="1400" b="1" dirty="0">
                <a:latin typeface="BIZ UDゴシック" panose="020B0400000000000000" pitchFamily="49" charset="-128"/>
                <a:ea typeface="BIZ UDゴシック" panose="020B0400000000000000" pitchFamily="49" charset="-128"/>
              </a:rPr>
              <a:t>普及サロン・三鷹　荒木高子氏 他</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定員</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基礎編は会場</a:t>
            </a:r>
            <a:r>
              <a:rPr lang="ja-JP" altLang="en-US" sz="1400" b="1" dirty="0">
                <a:solidFill>
                  <a:srgbClr val="FF0000"/>
                </a:solidFill>
                <a:latin typeface="BIZ UDゴシック" panose="020B0400000000000000" pitchFamily="49" charset="-128"/>
                <a:ea typeface="BIZ UDゴシック" panose="020B0400000000000000" pitchFamily="49" charset="-128"/>
              </a:rPr>
              <a:t>１０</a:t>
            </a:r>
            <a:r>
              <a:rPr kumimoji="1" lang="ja-JP" altLang="en-US" sz="1400" b="1" dirty="0">
                <a:latin typeface="BIZ UDゴシック" panose="020B0400000000000000" pitchFamily="49" charset="-128"/>
                <a:ea typeface="BIZ UDゴシック" panose="020B0400000000000000" pitchFamily="49" charset="-128"/>
              </a:rPr>
              <a:t>名、</a:t>
            </a:r>
            <a:r>
              <a:rPr lang="ja-JP" altLang="en-US" sz="1400" b="1" dirty="0">
                <a:latin typeface="BIZ UDゴシック" panose="020B0400000000000000" pitchFamily="49" charset="-128"/>
                <a:ea typeface="BIZ UDゴシック" panose="020B0400000000000000" pitchFamily="49" charset="-128"/>
              </a:rPr>
              <a:t>応用編はオンライン</a:t>
            </a:r>
            <a:r>
              <a:rPr lang="ja-JP" altLang="en-US" sz="1400" b="1" dirty="0">
                <a:solidFill>
                  <a:srgbClr val="FF0000"/>
                </a:solidFill>
                <a:latin typeface="BIZ UDゴシック" panose="020B0400000000000000" pitchFamily="49" charset="-128"/>
                <a:ea typeface="BIZ UDゴシック" panose="020B0400000000000000" pitchFamily="49" charset="-128"/>
              </a:rPr>
              <a:t>２０</a:t>
            </a:r>
            <a:r>
              <a:rPr lang="ja-JP" altLang="en-US" sz="1400" b="1" dirty="0">
                <a:latin typeface="BIZ UDゴシック" panose="020B0400000000000000" pitchFamily="49" charset="-128"/>
                <a:ea typeface="BIZ UDゴシック" panose="020B0400000000000000" pitchFamily="49" charset="-128"/>
              </a:rPr>
              <a:t>名（先着順）</a:t>
            </a:r>
            <a:endParaRPr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会場</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みたかボランティアセンター</a:t>
            </a:r>
            <a:r>
              <a:rPr lang="ja-JP" altLang="en-US" sz="1400" b="1" dirty="0">
                <a:latin typeface="BIZ UDゴシック" panose="020B0400000000000000" pitchFamily="49" charset="-128"/>
                <a:ea typeface="BIZ UDゴシック" panose="020B0400000000000000" pitchFamily="49" charset="-128"/>
              </a:rPr>
              <a:t>（上連雀８</a:t>
            </a:r>
            <a:r>
              <a:rPr lang="en-US" altLang="ja-JP" sz="1400" b="1" dirty="0">
                <a:latin typeface="BIZ UDゴシック" panose="020B0400000000000000" pitchFamily="49" charset="-128"/>
                <a:ea typeface="BIZ UDゴシック" panose="020B0400000000000000" pitchFamily="49" charset="-128"/>
              </a:rPr>
              <a:t>-</a:t>
            </a:r>
            <a:r>
              <a:rPr lang="ja-JP" altLang="en-US" sz="1400" b="1" dirty="0">
                <a:latin typeface="BIZ UDゴシック" panose="020B0400000000000000" pitchFamily="49" charset="-128"/>
                <a:ea typeface="BIZ UDゴシック" panose="020B0400000000000000" pitchFamily="49" charset="-128"/>
              </a:rPr>
              <a:t>３</a:t>
            </a:r>
            <a:r>
              <a:rPr lang="en-US" altLang="ja-JP" sz="1400" b="1" dirty="0">
                <a:latin typeface="BIZ UDゴシック" panose="020B0400000000000000" pitchFamily="49" charset="-128"/>
                <a:ea typeface="BIZ UDゴシック" panose="020B0400000000000000" pitchFamily="49" charset="-128"/>
              </a:rPr>
              <a:t>-</a:t>
            </a:r>
            <a:r>
              <a:rPr lang="ja-JP" altLang="en-US" sz="1400" b="1" dirty="0">
                <a:latin typeface="BIZ UDゴシック" panose="020B0400000000000000" pitchFamily="49" charset="-128"/>
                <a:ea typeface="BIZ UDゴシック" panose="020B0400000000000000" pitchFamily="49" charset="-128"/>
              </a:rPr>
              <a:t>１０）</a:t>
            </a:r>
            <a:r>
              <a:rPr lang="en-US" altLang="ja-JP" sz="1400" b="1" dirty="0">
                <a:latin typeface="BIZ UDゴシック" panose="020B0400000000000000" pitchFamily="49" charset="-128"/>
                <a:ea typeface="BIZ UDゴシック" panose="020B0400000000000000" pitchFamily="49" charset="-128"/>
              </a:rPr>
              <a:t>※</a:t>
            </a:r>
            <a:r>
              <a:rPr lang="ja-JP" altLang="en-US" sz="1400" b="1" dirty="0">
                <a:latin typeface="BIZ UDゴシック" panose="020B0400000000000000" pitchFamily="49" charset="-128"/>
                <a:ea typeface="BIZ UDゴシック" panose="020B0400000000000000" pitchFamily="49" charset="-128"/>
              </a:rPr>
              <a:t>基礎編のみ</a:t>
            </a:r>
            <a:endParaRPr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申込</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令和４年</a:t>
            </a:r>
            <a:r>
              <a:rPr kumimoji="1" lang="ja-JP" altLang="en-US" sz="1400" b="1" dirty="0">
                <a:solidFill>
                  <a:srgbClr val="FF0000"/>
                </a:solidFill>
                <a:latin typeface="BIZ UDゴシック" panose="020B0400000000000000" pitchFamily="49" charset="-128"/>
                <a:ea typeface="BIZ UDゴシック" panose="020B0400000000000000" pitchFamily="49" charset="-128"/>
              </a:rPr>
              <a:t>１月２０日</a:t>
            </a:r>
            <a:r>
              <a:rPr kumimoji="1" lang="ja-JP" altLang="en-US" sz="1400" b="1" dirty="0">
                <a:latin typeface="BIZ UDゴシック" panose="020B0400000000000000" pitchFamily="49" charset="-128"/>
                <a:ea typeface="BIZ UDゴシック" panose="020B0400000000000000" pitchFamily="49" charset="-128"/>
              </a:rPr>
              <a:t>（木）より基礎編は</a:t>
            </a:r>
            <a:r>
              <a:rPr kumimoji="1" lang="ja-JP" altLang="en-US" sz="1400" b="1" dirty="0">
                <a:solidFill>
                  <a:srgbClr val="FF0000"/>
                </a:solidFill>
                <a:latin typeface="BIZ UDゴシック" panose="020B0400000000000000" pitchFamily="49" charset="-128"/>
                <a:ea typeface="BIZ UDゴシック" panose="020B0400000000000000" pitchFamily="49" charset="-128"/>
              </a:rPr>
              <a:t>電話</a:t>
            </a:r>
            <a:r>
              <a:rPr kumimoji="1" lang="ja-JP" altLang="en-US" sz="1400" b="1" dirty="0">
                <a:latin typeface="BIZ UDゴシック" panose="020B0400000000000000" pitchFamily="49" charset="-128"/>
                <a:ea typeface="BIZ UDゴシック" panose="020B0400000000000000" pitchFamily="49" charset="-128"/>
              </a:rPr>
              <a:t>、</a:t>
            </a:r>
            <a:r>
              <a:rPr kumimoji="1" lang="en-US" altLang="ja-JP" sz="1400" b="1" dirty="0">
                <a:solidFill>
                  <a:srgbClr val="FF0000"/>
                </a:solidFill>
                <a:latin typeface="BIZ UDゴシック" panose="020B0400000000000000" pitchFamily="49" charset="-128"/>
                <a:ea typeface="BIZ UDゴシック" panose="020B0400000000000000" pitchFamily="49" charset="-128"/>
              </a:rPr>
              <a:t>FAX</a:t>
            </a:r>
            <a:r>
              <a:rPr kumimoji="1" lang="ja-JP" altLang="en-US" sz="1400" b="1" dirty="0">
                <a:latin typeface="BIZ UDゴシック" panose="020B0400000000000000" pitchFamily="49" charset="-128"/>
                <a:ea typeface="BIZ UDゴシック" panose="020B0400000000000000" pitchFamily="49" charset="-128"/>
              </a:rPr>
              <a:t>、</a:t>
            </a:r>
            <a:r>
              <a:rPr kumimoji="1" lang="ja-JP" altLang="en-US" sz="1400" b="1" dirty="0">
                <a:solidFill>
                  <a:srgbClr val="FF0000"/>
                </a:solidFill>
                <a:latin typeface="BIZ UDゴシック" panose="020B0400000000000000" pitchFamily="49" charset="-128"/>
                <a:ea typeface="BIZ UDゴシック" panose="020B0400000000000000" pitchFamily="49" charset="-128"/>
              </a:rPr>
              <a:t>メール</a:t>
            </a:r>
            <a:r>
              <a:rPr kumimoji="1" lang="ja-JP" altLang="en-US" sz="1400" b="1" dirty="0">
                <a:latin typeface="BIZ UDゴシック" panose="020B0400000000000000" pitchFamily="49" charset="-128"/>
                <a:ea typeface="BIZ UDゴシック" panose="020B0400000000000000" pitchFamily="49" charset="-128"/>
              </a:rPr>
              <a:t>、または</a:t>
            </a:r>
            <a:endParaRPr kumimoji="1" lang="en-US" altLang="ja-JP" sz="1400" b="1" dirty="0">
              <a:latin typeface="BIZ UDゴシック" panose="020B0400000000000000" pitchFamily="49" charset="-128"/>
              <a:ea typeface="BIZ UDゴシック" panose="020B0400000000000000" pitchFamily="49" charset="-128"/>
            </a:endParaRPr>
          </a:p>
          <a:p>
            <a:r>
              <a:rPr kumimoji="1" lang="ja-JP" altLang="en-US" sz="1400" b="1" dirty="0">
                <a:latin typeface="BIZ UDゴシック" panose="020B0400000000000000" pitchFamily="49" charset="-128"/>
                <a:ea typeface="BIZ UDゴシック" panose="020B0400000000000000" pitchFamily="49" charset="-128"/>
              </a:rPr>
              <a:t>　　 ボランティアセンターに</a:t>
            </a:r>
            <a:r>
              <a:rPr kumimoji="1" lang="ja-JP" altLang="en-US" sz="1400" b="1" dirty="0">
                <a:solidFill>
                  <a:srgbClr val="FF0000"/>
                </a:solidFill>
                <a:latin typeface="BIZ UDゴシック" panose="020B0400000000000000" pitchFamily="49" charset="-128"/>
                <a:ea typeface="BIZ UDゴシック" panose="020B0400000000000000" pitchFamily="49" charset="-128"/>
              </a:rPr>
              <a:t>来所し</a:t>
            </a:r>
            <a:r>
              <a:rPr kumimoji="1" lang="ja-JP" altLang="en-US" sz="1400" b="1" dirty="0">
                <a:latin typeface="BIZ UDゴシック" panose="020B0400000000000000" pitchFamily="49" charset="-128"/>
                <a:ea typeface="BIZ UDゴシック" panose="020B0400000000000000" pitchFamily="49" charset="-128"/>
              </a:rPr>
              <a:t>、応用編は</a:t>
            </a:r>
            <a:r>
              <a:rPr kumimoji="1" lang="ja-JP" altLang="en-US" sz="1400" b="1" dirty="0">
                <a:solidFill>
                  <a:srgbClr val="FF0000"/>
                </a:solidFill>
                <a:latin typeface="BIZ UDゴシック" panose="020B0400000000000000" pitchFamily="49" charset="-128"/>
                <a:ea typeface="BIZ UDゴシック" panose="020B0400000000000000" pitchFamily="49" charset="-128"/>
              </a:rPr>
              <a:t>メール</a:t>
            </a:r>
            <a:r>
              <a:rPr kumimoji="1" lang="ja-JP" altLang="en-US" sz="1400" b="1" dirty="0">
                <a:latin typeface="BIZ UDゴシック" panose="020B0400000000000000" pitchFamily="49" charset="-128"/>
                <a:ea typeface="BIZ UDゴシック" panose="020B0400000000000000" pitchFamily="49" charset="-128"/>
              </a:rPr>
              <a:t>で、①氏名（ふりがな）</a:t>
            </a:r>
            <a:endParaRPr kumimoji="1" lang="en-US" altLang="ja-JP" sz="1400" b="1" dirty="0">
              <a:latin typeface="BIZ UDゴシック" panose="020B0400000000000000" pitchFamily="49" charset="-128"/>
              <a:ea typeface="BIZ UDゴシック" panose="020B0400000000000000" pitchFamily="49" charset="-128"/>
            </a:endParaRPr>
          </a:p>
          <a:p>
            <a:r>
              <a:rPr lang="en-US" altLang="ja-JP" sz="1400" b="1" dirty="0">
                <a:latin typeface="BIZ UDゴシック" panose="020B0400000000000000" pitchFamily="49" charset="-128"/>
                <a:ea typeface="BIZ UDゴシック" panose="020B0400000000000000" pitchFamily="49" charset="-128"/>
              </a:rPr>
              <a:t>     </a:t>
            </a:r>
            <a:r>
              <a:rPr kumimoji="1" lang="ja-JP" altLang="en-US" sz="1400" b="1" dirty="0">
                <a:latin typeface="BIZ UDゴシック" panose="020B0400000000000000" pitchFamily="49" charset="-128"/>
                <a:ea typeface="BIZ UDゴシック" panose="020B0400000000000000" pitchFamily="49" charset="-128"/>
              </a:rPr>
              <a:t>、②電話番号、③メールアドレス、④希望日時、⑤使用機器（パソコン</a:t>
            </a:r>
            <a:endParaRPr kumimoji="1" lang="en-US" altLang="ja-JP" sz="1400" b="1" dirty="0">
              <a:latin typeface="BIZ UDゴシック" panose="020B0400000000000000" pitchFamily="49" charset="-128"/>
              <a:ea typeface="BIZ UDゴシック" panose="020B0400000000000000" pitchFamily="49" charset="-128"/>
            </a:endParaRPr>
          </a:p>
          <a:p>
            <a:r>
              <a:rPr lang="ja-JP" altLang="en-US" sz="1400" b="1" dirty="0">
                <a:latin typeface="BIZ UDゴシック" panose="020B0400000000000000" pitchFamily="49" charset="-128"/>
                <a:ea typeface="BIZ UDゴシック" panose="020B0400000000000000" pitchFamily="49" charset="-128"/>
              </a:rPr>
              <a:t>　　　</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スマホ</a:t>
            </a:r>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タブレット）、⑥活動内容を伝えてお申し込みください。</a:t>
            </a:r>
          </a:p>
        </p:txBody>
      </p:sp>
      <p:sp>
        <p:nvSpPr>
          <p:cNvPr id="27" name="正方形/長方形 26">
            <a:extLst>
              <a:ext uri="{FF2B5EF4-FFF2-40B4-BE49-F238E27FC236}">
                <a16:creationId xmlns:a16="http://schemas.microsoft.com/office/drawing/2014/main" id="{096476D2-B286-48C7-8831-99D6A6029C47}"/>
              </a:ext>
            </a:extLst>
          </p:cNvPr>
          <p:cNvSpPr/>
          <p:nvPr/>
        </p:nvSpPr>
        <p:spPr>
          <a:xfrm>
            <a:off x="185980" y="204158"/>
            <a:ext cx="6486040" cy="9513280"/>
          </a:xfrm>
          <a:prstGeom prst="rect">
            <a:avLst/>
          </a:prstGeom>
          <a:noFill/>
          <a:ln w="190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E8EC5839-E3E9-463C-91C3-68EDD7143C1D}"/>
              </a:ext>
            </a:extLst>
          </p:cNvPr>
          <p:cNvSpPr/>
          <p:nvPr/>
        </p:nvSpPr>
        <p:spPr>
          <a:xfrm>
            <a:off x="511644" y="4684051"/>
            <a:ext cx="551886" cy="1427950"/>
          </a:xfrm>
          <a:prstGeom prst="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tx1"/>
              </a:solidFill>
            </a:endParaRPr>
          </a:p>
        </p:txBody>
      </p:sp>
      <p:sp>
        <p:nvSpPr>
          <p:cNvPr id="5" name="楕円 4">
            <a:extLst>
              <a:ext uri="{FF2B5EF4-FFF2-40B4-BE49-F238E27FC236}">
                <a16:creationId xmlns:a16="http://schemas.microsoft.com/office/drawing/2014/main" id="{857166FC-5BEF-463B-A5CB-1029754A1525}"/>
              </a:ext>
            </a:extLst>
          </p:cNvPr>
          <p:cNvSpPr/>
          <p:nvPr/>
        </p:nvSpPr>
        <p:spPr>
          <a:xfrm>
            <a:off x="274697" y="795334"/>
            <a:ext cx="276914" cy="26665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7DBA661B-EA1C-40F4-8C4D-AE418EDDD0B5}"/>
              </a:ext>
            </a:extLst>
          </p:cNvPr>
          <p:cNvSpPr txBox="1"/>
          <p:nvPr/>
        </p:nvSpPr>
        <p:spPr>
          <a:xfrm>
            <a:off x="1016109" y="4527029"/>
            <a:ext cx="3429000" cy="1631216"/>
          </a:xfrm>
          <a:prstGeom prst="rect">
            <a:avLst/>
          </a:prstGeom>
          <a:noFill/>
        </p:spPr>
        <p:txBody>
          <a:bodyPr wrap="square">
            <a:spAutoFit/>
          </a:bodyPr>
          <a:lstStyle/>
          <a:p>
            <a:r>
              <a:rPr lang="en-US" altLang="ja-JP" sz="4400" b="1" dirty="0"/>
              <a:t>2</a:t>
            </a:r>
            <a:r>
              <a:rPr lang="en-US" altLang="ja-JP" sz="3600" b="1" dirty="0"/>
              <a:t>/</a:t>
            </a:r>
            <a:r>
              <a:rPr lang="en-US" altLang="ja-JP" sz="4400" b="1" dirty="0"/>
              <a:t>15</a:t>
            </a:r>
            <a:r>
              <a:rPr kumimoji="1" lang="ja-JP" altLang="en-US" sz="3200" b="1" dirty="0">
                <a:latin typeface="BIZ UDPゴシック" panose="020B0400000000000000" pitchFamily="50" charset="-128"/>
                <a:ea typeface="BIZ UDPゴシック" panose="020B0400000000000000" pitchFamily="50" charset="-128"/>
              </a:rPr>
              <a:t>（火）</a:t>
            </a:r>
            <a:endParaRPr kumimoji="1" lang="en-US" altLang="ja-JP" sz="3200" b="1" dirty="0">
              <a:latin typeface="BIZ UDPゴシック" panose="020B0400000000000000" pitchFamily="50" charset="-128"/>
              <a:ea typeface="BIZ UDPゴシック" panose="020B0400000000000000" pitchFamily="50" charset="-128"/>
            </a:endParaRPr>
          </a:p>
          <a:p>
            <a:r>
              <a:rPr kumimoji="1" lang="en-US" altLang="ja-JP" sz="2800" b="1" dirty="0">
                <a:latin typeface="BIZ UDPゴシック" panose="020B0400000000000000" pitchFamily="50" charset="-128"/>
                <a:ea typeface="BIZ UDPゴシック" panose="020B0400000000000000" pitchFamily="50" charset="-128"/>
              </a:rPr>
              <a:t>1</a:t>
            </a:r>
            <a:r>
              <a:rPr kumimoji="1" lang="ja-JP" altLang="en-US" sz="2800" b="1" dirty="0">
                <a:latin typeface="BIZ UDPゴシック" panose="020B0400000000000000" pitchFamily="50" charset="-128"/>
                <a:ea typeface="BIZ UDPゴシック" panose="020B0400000000000000" pitchFamily="50" charset="-128"/>
              </a:rPr>
              <a:t>４時～</a:t>
            </a:r>
            <a:r>
              <a:rPr kumimoji="1" lang="en-US" altLang="ja-JP" sz="2800" b="1" dirty="0">
                <a:latin typeface="BIZ UDPゴシック" panose="020B0400000000000000" pitchFamily="50" charset="-128"/>
                <a:ea typeface="BIZ UDPゴシック" panose="020B0400000000000000" pitchFamily="50" charset="-128"/>
              </a:rPr>
              <a:t>15</a:t>
            </a:r>
            <a:r>
              <a:rPr kumimoji="1" lang="ja-JP" altLang="en-US" sz="2800" b="1" dirty="0">
                <a:latin typeface="BIZ UDPゴシック" panose="020B0400000000000000" pitchFamily="50" charset="-128"/>
                <a:ea typeface="BIZ UDPゴシック" panose="020B0400000000000000" pitchFamily="50" charset="-128"/>
              </a:rPr>
              <a:t>時半</a:t>
            </a:r>
            <a:endParaRPr kumimoji="1" lang="en-US" altLang="ja-JP" sz="2800" b="1" dirty="0">
              <a:latin typeface="BIZ UDPゴシック" panose="020B0400000000000000" pitchFamily="50" charset="-128"/>
              <a:ea typeface="BIZ UDPゴシック" panose="020B0400000000000000" pitchFamily="50" charset="-128"/>
            </a:endParaRPr>
          </a:p>
          <a:p>
            <a:r>
              <a:rPr lang="ja-JP" altLang="en-US" sz="2800" b="1" dirty="0">
                <a:solidFill>
                  <a:srgbClr val="FF0000"/>
                </a:solidFill>
                <a:latin typeface="BIZ UDPゴシック" panose="020B0400000000000000" pitchFamily="50" charset="-128"/>
                <a:ea typeface="BIZ UDPゴシック" panose="020B0400000000000000" pitchFamily="50" charset="-128"/>
              </a:rPr>
              <a:t>オンライン</a:t>
            </a:r>
            <a:r>
              <a:rPr lang="ja-JP" altLang="en-US" sz="2800" b="1" dirty="0">
                <a:latin typeface="BIZ UDPゴシック" panose="020B0400000000000000" pitchFamily="50" charset="-128"/>
                <a:ea typeface="BIZ UDPゴシック" panose="020B0400000000000000" pitchFamily="50" charset="-128"/>
              </a:rPr>
              <a:t>開催</a:t>
            </a:r>
            <a:endParaRPr kumimoji="1" lang="ja-JP" altLang="en-US" sz="2800" b="1" dirty="0">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05FF3F9F-16C7-4690-A51D-53249E8ACA7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59022" y="9147742"/>
            <a:ext cx="4791162" cy="584914"/>
          </a:xfrm>
          <a:prstGeom prst="rect">
            <a:avLst/>
          </a:prstGeom>
        </p:spPr>
      </p:pic>
    </p:spTree>
    <p:extLst>
      <p:ext uri="{BB962C8B-B14F-4D97-AF65-F5344CB8AC3E}">
        <p14:creationId xmlns:p14="http://schemas.microsoft.com/office/powerpoint/2010/main" val="2718549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四角形: 角を丸くする 22">
            <a:extLst>
              <a:ext uri="{FF2B5EF4-FFF2-40B4-BE49-F238E27FC236}">
                <a16:creationId xmlns:a16="http://schemas.microsoft.com/office/drawing/2014/main" id="{9E9798FB-17C6-45BF-8144-91752FB77A40}"/>
              </a:ext>
            </a:extLst>
          </p:cNvPr>
          <p:cNvSpPr/>
          <p:nvPr/>
        </p:nvSpPr>
        <p:spPr>
          <a:xfrm>
            <a:off x="721473" y="6803827"/>
            <a:ext cx="5472110" cy="161108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4">
            <a:extLst>
              <a:ext uri="{FF2B5EF4-FFF2-40B4-BE49-F238E27FC236}">
                <a16:creationId xmlns:a16="http://schemas.microsoft.com/office/drawing/2014/main" id="{5A923F0F-98D4-406C-B799-51E8EDCA07FB}"/>
              </a:ext>
            </a:extLst>
          </p:cNvPr>
          <p:cNvGraphicFramePr>
            <a:graphicFrameLocks noGrp="1"/>
          </p:cNvGraphicFramePr>
          <p:nvPr>
            <p:extLst>
              <p:ext uri="{D42A27DB-BD31-4B8C-83A1-F6EECF244321}">
                <p14:modId xmlns:p14="http://schemas.microsoft.com/office/powerpoint/2010/main" val="1062437305"/>
              </p:ext>
            </p:extLst>
          </p:nvPr>
        </p:nvGraphicFramePr>
        <p:xfrm>
          <a:off x="559836" y="1149079"/>
          <a:ext cx="5745621" cy="4747049"/>
        </p:xfrm>
        <a:graphic>
          <a:graphicData uri="http://schemas.openxmlformats.org/drawingml/2006/table">
            <a:tbl>
              <a:tblPr lastCol="1" bandRow="1" bandCol="1"/>
              <a:tblGrid>
                <a:gridCol w="1332959">
                  <a:extLst>
                    <a:ext uri="{9D8B030D-6E8A-4147-A177-3AD203B41FA5}">
                      <a16:colId xmlns:a16="http://schemas.microsoft.com/office/drawing/2014/main" val="1423831341"/>
                    </a:ext>
                  </a:extLst>
                </a:gridCol>
                <a:gridCol w="4412662">
                  <a:extLst>
                    <a:ext uri="{9D8B030D-6E8A-4147-A177-3AD203B41FA5}">
                      <a16:colId xmlns:a16="http://schemas.microsoft.com/office/drawing/2014/main" val="1042346826"/>
                    </a:ext>
                  </a:extLst>
                </a:gridCol>
              </a:tblGrid>
              <a:tr h="538997">
                <a:tc>
                  <a:txBody>
                    <a:bodyPr/>
                    <a:lstStyle/>
                    <a:p>
                      <a:pPr marL="825500" indent="-825500" algn="ctr">
                        <a:lnSpc>
                          <a:spcPct val="150000"/>
                        </a:lnSpc>
                      </a:pPr>
                      <a:r>
                        <a:rPr lang="ja-JP" sz="1200" b="1" spc="100" dirty="0">
                          <a:effectLst/>
                          <a:latin typeface="Mincho"/>
                          <a:ea typeface="HG丸ｺﾞｼｯｸM-PRO" panose="020F0600000000000000" pitchFamily="50" charset="-128"/>
                          <a:cs typeface="ＭＳ ゴシック" panose="020B0609070205080204" pitchFamily="49" charset="-128"/>
                        </a:rPr>
                        <a:t>ふりがな</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gn="r">
                        <a:lnSpc>
                          <a:spcPct val="150000"/>
                        </a:lnSpc>
                      </a:pPr>
                      <a:r>
                        <a:rPr lang="en-US" sz="1200" b="1" spc="100" dirty="0">
                          <a:effectLst/>
                          <a:latin typeface="HG丸ｺﾞｼｯｸM-PRO" panose="020F0600000000000000" pitchFamily="50" charset="-128"/>
                          <a:cs typeface="Times New Roman" panose="02020603050405020304" pitchFamily="18" charset="0"/>
                        </a:rPr>
                        <a:t> </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4037626"/>
                  </a:ext>
                </a:extLst>
              </a:tr>
              <a:tr h="614696">
                <a:tc>
                  <a:txBody>
                    <a:bodyPr/>
                    <a:lstStyle/>
                    <a:p>
                      <a:pPr marL="825500" indent="-825500" algn="ctr">
                        <a:lnSpc>
                          <a:spcPts val="2240"/>
                        </a:lnSpc>
                      </a:pPr>
                      <a:r>
                        <a:rPr lang="ja-JP" sz="1400" b="1" spc="100" dirty="0">
                          <a:effectLst/>
                          <a:latin typeface="Mincho"/>
                          <a:ea typeface="HG丸ｺﾞｼｯｸM-PRO" panose="020F0600000000000000" pitchFamily="50" charset="-128"/>
                          <a:cs typeface="ＭＳ ゴシック" panose="020B0609070205080204" pitchFamily="49" charset="-128"/>
                        </a:rPr>
                        <a:t>氏　　名</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gn="r">
                        <a:lnSpc>
                          <a:spcPts val="2240"/>
                        </a:lnSpc>
                      </a:pP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066148"/>
                  </a:ext>
                </a:extLst>
              </a:tr>
              <a:tr h="536254">
                <a:tc>
                  <a:txBody>
                    <a:bodyPr/>
                    <a:lstStyle/>
                    <a:p>
                      <a:pPr marL="825500" indent="-825500" algn="ctr">
                        <a:lnSpc>
                          <a:spcPts val="2240"/>
                        </a:lnSpc>
                      </a:pPr>
                      <a:r>
                        <a:rPr lang="en-US" altLang="ja-JP" sz="1400" b="1" spc="100" dirty="0">
                          <a:effectLst/>
                          <a:latin typeface="HG丸ｺﾞｼｯｸM-PRO" panose="020F0600000000000000" pitchFamily="50" charset="-128"/>
                          <a:cs typeface="ＭＳ ゴシック" panose="020B0609070205080204" pitchFamily="49" charset="-128"/>
                        </a:rPr>
                        <a:t>TEL/FAX</a:t>
                      </a:r>
                      <a:endParaRPr lang="ja-JP" alt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marR="0" lvl="0" indent="-825500" algn="l" defTabSz="685800" rtl="0" eaLnBrk="1" fontAlgn="auto" latinLnBrk="0" hangingPunct="1">
                        <a:lnSpc>
                          <a:spcPts val="2240"/>
                        </a:lnSpc>
                        <a:spcBef>
                          <a:spcPts val="0"/>
                        </a:spcBef>
                        <a:spcAft>
                          <a:spcPts val="0"/>
                        </a:spcAft>
                        <a:buClrTx/>
                        <a:buSzTx/>
                        <a:buFontTx/>
                        <a:buNone/>
                        <a:tabLst/>
                        <a:defRPr/>
                      </a:pPr>
                      <a:r>
                        <a:rPr lang="en-US" sz="1200" b="1" spc="100" dirty="0">
                          <a:effectLst/>
                          <a:latin typeface="HG丸ｺﾞｼｯｸM-PRO" panose="020F0600000000000000" pitchFamily="50" charset="-128"/>
                          <a:cs typeface="Times New Roman" panose="02020603050405020304" pitchFamily="18" charset="0"/>
                        </a:rPr>
                        <a:t> </a:t>
                      </a: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3356238"/>
                  </a:ext>
                </a:extLst>
              </a:tr>
              <a:tr h="579207">
                <a:tc>
                  <a:txBody>
                    <a:bodyPr/>
                    <a:lstStyle/>
                    <a:p>
                      <a:pPr marL="825500" indent="-825500" algn="ctr">
                        <a:lnSpc>
                          <a:spcPts val="2240"/>
                        </a:lnSpc>
                      </a:pPr>
                      <a:r>
                        <a:rPr lang="en-US" altLang="ja-JP" sz="1400" b="1" spc="100" dirty="0">
                          <a:effectLst/>
                          <a:latin typeface="HG丸ｺﾞｼｯｸM-PRO" panose="020F0600000000000000" pitchFamily="50" charset="-128"/>
                          <a:cs typeface="ＭＳ ゴシック" panose="020B0609070205080204" pitchFamily="49" charset="-128"/>
                        </a:rPr>
                        <a:t>MAIL</a:t>
                      </a:r>
                      <a:endParaRPr lang="ja-JP" alt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endParaRPr lang="ja-JP" sz="11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97570"/>
                  </a:ext>
                </a:extLst>
              </a:tr>
              <a:tr h="827895">
                <a:tc>
                  <a:txBody>
                    <a:bodyPr/>
                    <a:lstStyle/>
                    <a:p>
                      <a:pPr marL="825500" indent="-825500" algn="ctr">
                        <a:lnSpc>
                          <a:spcPts val="2240"/>
                        </a:lnSpc>
                      </a:pPr>
                      <a:r>
                        <a:rPr lang="ja-JP" altLang="en-US" sz="1600" b="1" spc="175" dirty="0">
                          <a:effectLst/>
                          <a:latin typeface="Mincho"/>
                          <a:cs typeface="Mincho"/>
                        </a:rPr>
                        <a:t>受講希望日</a:t>
                      </a:r>
                      <a:endParaRPr lang="ja-JP" altLang="ja-JP" sz="16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r>
                        <a:rPr lang="ja-JP" altLang="en-US" sz="1400" b="1" spc="175" dirty="0">
                          <a:effectLst/>
                          <a:latin typeface="Mincho"/>
                          <a:cs typeface="Mincho"/>
                        </a:rPr>
                        <a:t>　　月　　日（基礎編・応用編）</a:t>
                      </a:r>
                      <a:r>
                        <a:rPr lang="en-US" altLang="ja-JP" sz="1200" b="1" spc="175" dirty="0">
                          <a:effectLst/>
                          <a:latin typeface="Mincho"/>
                          <a:cs typeface="Mincho"/>
                        </a:rPr>
                        <a:t>※</a:t>
                      </a:r>
                      <a:r>
                        <a:rPr lang="ja-JP" altLang="en-US" sz="1200" b="1" spc="175" dirty="0">
                          <a:effectLst/>
                          <a:latin typeface="Mincho"/>
                          <a:cs typeface="Mincho"/>
                        </a:rPr>
                        <a:t>いずれかに○</a:t>
                      </a:r>
                      <a:endParaRPr lang="ja-JP" sz="14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9449889"/>
                  </a:ext>
                </a:extLst>
              </a:tr>
              <a:tr h="495162">
                <a:tc>
                  <a:txBody>
                    <a:bodyPr/>
                    <a:lstStyle/>
                    <a:p>
                      <a:pPr marL="0" indent="0" algn="ctr">
                        <a:lnSpc>
                          <a:spcPts val="2240"/>
                        </a:lnSpc>
                      </a:pPr>
                      <a:r>
                        <a:rPr lang="ja-JP" altLang="en-US" sz="1600" b="1" spc="175" dirty="0">
                          <a:effectLst/>
                          <a:latin typeface="Mincho"/>
                          <a:cs typeface="Mincho"/>
                        </a:rPr>
                        <a:t>使用機器</a:t>
                      </a:r>
                      <a:endParaRPr lang="ja-JP" altLang="ja-JP" sz="16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r>
                        <a:rPr lang="ja-JP" altLang="en-US" sz="1200" b="1" spc="175" dirty="0">
                          <a:effectLst/>
                          <a:latin typeface="Mincho"/>
                          <a:cs typeface="Mincho"/>
                        </a:rPr>
                        <a:t> パソコン・タブレット・スマーフォン</a:t>
                      </a:r>
                      <a:r>
                        <a:rPr lang="en-US" altLang="ja-JP" sz="1100" b="1" spc="175" dirty="0">
                          <a:effectLst/>
                          <a:latin typeface="Mincho"/>
                          <a:cs typeface="Mincho"/>
                        </a:rPr>
                        <a:t>※</a:t>
                      </a:r>
                      <a:r>
                        <a:rPr lang="ja-JP" altLang="en-US" sz="1100" b="1" spc="175" dirty="0">
                          <a:effectLst/>
                          <a:latin typeface="Mincho"/>
                          <a:cs typeface="Mincho"/>
                        </a:rPr>
                        <a:t>いずれかに○</a:t>
                      </a:r>
                      <a:endParaRPr lang="en-US" altLang="ja-JP" sz="14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5722380"/>
                  </a:ext>
                </a:extLst>
              </a:tr>
              <a:tr h="1154838">
                <a:tc>
                  <a:txBody>
                    <a:bodyPr/>
                    <a:lstStyle/>
                    <a:p>
                      <a:pPr marL="0" marR="0" lvl="0" indent="0" algn="ctr" defTabSz="685800" rtl="0" eaLnBrk="1" fontAlgn="auto" latinLnBrk="0" hangingPunct="1">
                        <a:lnSpc>
                          <a:spcPts val="2240"/>
                        </a:lnSpc>
                        <a:spcBef>
                          <a:spcPts val="0"/>
                        </a:spcBef>
                        <a:spcAft>
                          <a:spcPts val="0"/>
                        </a:spcAft>
                        <a:buClrTx/>
                        <a:buSzTx/>
                        <a:buFontTx/>
                        <a:buNone/>
                        <a:tabLst/>
                        <a:defRPr/>
                      </a:pPr>
                      <a:endParaRPr lang="en-US" altLang="ja-JP" sz="1400" b="1" spc="100" dirty="0">
                        <a:effectLst/>
                        <a:latin typeface="Mincho"/>
                        <a:ea typeface="HG丸ｺﾞｼｯｸM-PRO" panose="020F0600000000000000" pitchFamily="50" charset="-128"/>
                        <a:cs typeface="ＭＳ ゴシック" panose="020B0609070205080204" pitchFamily="49" charset="-128"/>
                      </a:endParaRPr>
                    </a:p>
                    <a:p>
                      <a:pPr marL="0" marR="0" lvl="0" indent="0" algn="ctr" defTabSz="685800" rtl="0" eaLnBrk="1" fontAlgn="auto" latinLnBrk="0" hangingPunct="1">
                        <a:lnSpc>
                          <a:spcPts val="2240"/>
                        </a:lnSpc>
                        <a:spcBef>
                          <a:spcPts val="0"/>
                        </a:spcBef>
                        <a:spcAft>
                          <a:spcPts val="0"/>
                        </a:spcAft>
                        <a:buClrTx/>
                        <a:buSzTx/>
                        <a:buFontTx/>
                        <a:buNone/>
                        <a:tabLst/>
                        <a:defRPr/>
                      </a:pPr>
                      <a:r>
                        <a:rPr lang="ja-JP" altLang="ja-JP" sz="1400" b="1" spc="100" dirty="0">
                          <a:effectLst/>
                          <a:latin typeface="Mincho"/>
                          <a:ea typeface="HG丸ｺﾞｼｯｸM-PRO" panose="020F0600000000000000" pitchFamily="50" charset="-128"/>
                          <a:cs typeface="ＭＳ ゴシック" panose="020B0609070205080204" pitchFamily="49" charset="-128"/>
                        </a:rPr>
                        <a:t>ボランティア</a:t>
                      </a:r>
                      <a:endParaRPr lang="en-US" altLang="ja-JP" sz="1400" b="1" spc="100" dirty="0">
                        <a:effectLst/>
                        <a:latin typeface="Mincho"/>
                        <a:ea typeface="HG丸ｺﾞｼｯｸM-PRO" panose="020F0600000000000000" pitchFamily="50" charset="-128"/>
                        <a:cs typeface="ＭＳ ゴシック" panose="020B0609070205080204" pitchFamily="49" charset="-128"/>
                      </a:endParaRPr>
                    </a:p>
                    <a:p>
                      <a:pPr marL="0" marR="0" lvl="0" indent="0" algn="ctr" defTabSz="685800" rtl="0" eaLnBrk="1" fontAlgn="auto" latinLnBrk="0" hangingPunct="1">
                        <a:lnSpc>
                          <a:spcPts val="2240"/>
                        </a:lnSpc>
                        <a:spcBef>
                          <a:spcPts val="0"/>
                        </a:spcBef>
                        <a:spcAft>
                          <a:spcPts val="0"/>
                        </a:spcAft>
                        <a:buClrTx/>
                        <a:buSzTx/>
                        <a:buFontTx/>
                        <a:buNone/>
                        <a:tabLst/>
                        <a:defRPr/>
                      </a:pPr>
                      <a:r>
                        <a:rPr lang="ja-JP" altLang="en-US" sz="1400" b="1" spc="100" dirty="0">
                          <a:effectLst/>
                          <a:latin typeface="Mincho"/>
                          <a:ea typeface="HG丸ｺﾞｼｯｸM-PRO" panose="020F0600000000000000" pitchFamily="50" charset="-128"/>
                          <a:cs typeface="ＭＳ ゴシック" panose="020B0609070205080204" pitchFamily="49" charset="-128"/>
                        </a:rPr>
                        <a:t>活動の内容</a:t>
                      </a:r>
                      <a:endParaRPr lang="ja-JP" altLang="ja-JP" sz="1400" b="1" spc="175" dirty="0">
                        <a:effectLst/>
                        <a:latin typeface="Mincho"/>
                        <a:cs typeface="Mincho"/>
                      </a:endParaRPr>
                    </a:p>
                    <a:p>
                      <a:pPr marL="825500" indent="-825500" algn="ctr">
                        <a:lnSpc>
                          <a:spcPts val="2240"/>
                        </a:lnSpc>
                      </a:pPr>
                      <a:endParaRPr lang="ja-JP" altLang="ja-JP" sz="18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825500" indent="-825500">
                        <a:lnSpc>
                          <a:spcPts val="2240"/>
                        </a:lnSpc>
                      </a:pPr>
                      <a:endParaRPr lang="ja-JP" sz="1400" b="1" spc="175" dirty="0">
                        <a:effectLst/>
                        <a:latin typeface="Mincho"/>
                        <a:cs typeface="Mincho"/>
                      </a:endParaRPr>
                    </a:p>
                  </a:txBody>
                  <a:tcPr marL="54656" marR="54656"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9269409"/>
                  </a:ext>
                </a:extLst>
              </a:tr>
            </a:tbl>
          </a:graphicData>
        </a:graphic>
      </p:graphicFrame>
      <p:sp>
        <p:nvSpPr>
          <p:cNvPr id="7" name="Text Box 9">
            <a:extLst>
              <a:ext uri="{FF2B5EF4-FFF2-40B4-BE49-F238E27FC236}">
                <a16:creationId xmlns:a16="http://schemas.microsoft.com/office/drawing/2014/main" id="{EFCE263F-0486-4FEC-A500-907A79CCA874}"/>
              </a:ext>
            </a:extLst>
          </p:cNvPr>
          <p:cNvSpPr txBox="1">
            <a:spLocks noChangeArrowheads="1"/>
          </p:cNvSpPr>
          <p:nvPr/>
        </p:nvSpPr>
        <p:spPr bwMode="auto">
          <a:xfrm>
            <a:off x="692945" y="8521959"/>
            <a:ext cx="5472110" cy="1013763"/>
          </a:xfrm>
          <a:prstGeom prst="rect">
            <a:avLst/>
          </a:prstGeom>
          <a:solidFill>
            <a:srgbClr val="FFFFFF"/>
          </a:solidFill>
          <a:ln w="28575" cap="rnd">
            <a:solidFill>
              <a:srgbClr val="000000"/>
            </a:solidFill>
            <a:prstDash val="sysDot"/>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ja-JP" altLang="ja-JP" sz="1400" b="0" i="0" u="sng" strike="noStrike" cap="none" normalizeH="0" baseline="0" dirty="0">
                <a:ln>
                  <a:noFill/>
                </a:ln>
                <a:solidFill>
                  <a:srgbClr val="000000"/>
                </a:solidFill>
                <a:effectLst/>
                <a:latin typeface="HG創英角ﾎﾟｯﾌﾟ体" panose="040B0A09000000000000" pitchFamily="49" charset="-128"/>
                <a:ea typeface="HG創英角ﾎﾟｯﾌﾟ体" panose="040B0A09000000000000" pitchFamily="49" charset="-128"/>
                <a:cs typeface="Times New Roman" panose="02020603050405020304" pitchFamily="18" charset="0"/>
              </a:rPr>
              <a:t>三鷹市社会福祉協議会（略称：みたか社協）の会員募集中！</a:t>
            </a:r>
            <a:endParaRPr kumimoji="0" lang="ja-JP" altLang="ja-JP"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みたか社協では、三鷹の福祉・ボランティア活動を支援する会員を募集しております。年額一口</a:t>
            </a:r>
            <a:r>
              <a:rPr kumimoji="0" lang="en-US"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500</a:t>
            </a:r>
            <a:r>
              <a:rPr kumimoji="0" lang="ja-JP"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円から会員になれます。入会申し込みは、本会総務係（</a:t>
            </a:r>
            <a:r>
              <a:rPr kumimoji="0" lang="en-US" altLang="ja-JP" sz="140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46-1108</a:t>
            </a:r>
            <a:r>
              <a:rPr kumimoji="0" lang="ja-JP"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）までお問い合わせください。</a:t>
            </a:r>
            <a:endParaRPr kumimoji="0" lang="en-US" altLang="ja-JP" sz="14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9" name="Rectangle 13">
            <a:extLst>
              <a:ext uri="{FF2B5EF4-FFF2-40B4-BE49-F238E27FC236}">
                <a16:creationId xmlns:a16="http://schemas.microsoft.com/office/drawing/2014/main" id="{A09D51DF-E809-431F-B0F4-BD51967A61EA}"/>
              </a:ext>
            </a:extLst>
          </p:cNvPr>
          <p:cNvSpPr>
            <a:spLocks noChangeArrowheads="1"/>
          </p:cNvSpPr>
          <p:nvPr/>
        </p:nvSpPr>
        <p:spPr bwMode="auto">
          <a:xfrm>
            <a:off x="393539" y="314199"/>
            <a:ext cx="6070918"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76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76200" algn="ctr" defTabSz="914400" rtl="0" eaLnBrk="0" fontAlgn="base" latinLnBrk="0" hangingPunct="0">
              <a:lnSpc>
                <a:spcPct val="15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a:t>
            </a:r>
            <a:r>
              <a:rPr kumimoji="0" lang="ja-JP" altLang="en-US" sz="12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講座の５日前</a:t>
            </a:r>
            <a:r>
              <a:rPr kumimoji="0" lang="ja-JP" altLang="ja-JP" sz="12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までにお申込ください＊</a:t>
            </a:r>
            <a:endParaRPr kumimoji="0" lang="ja-JP" altLang="ja-JP" sz="400" b="0" i="0" u="none" strike="noStrike" cap="none" normalizeH="0" baseline="0" dirty="0">
              <a:ln>
                <a:noFill/>
              </a:ln>
              <a:solidFill>
                <a:schemeClr val="tx1"/>
              </a:solidFill>
              <a:effectLst/>
            </a:endParaRPr>
          </a:p>
          <a:p>
            <a:pPr marL="0" marR="0" lvl="0" indent="76200" algn="l" defTabSz="914400" rtl="0" eaLnBrk="0" fontAlgn="base" latinLnBrk="0" hangingPunct="0">
              <a:lnSpc>
                <a:spcPct val="100000"/>
              </a:lnSpc>
              <a:spcBef>
                <a:spcPct val="0"/>
              </a:spcBef>
              <a:spcAft>
                <a:spcPct val="0"/>
              </a:spcAft>
              <a:buClrTx/>
              <a:buSzTx/>
              <a:buFontTx/>
              <a:buNone/>
              <a:tabLst/>
            </a:pPr>
            <a:r>
              <a:rPr kumimoji="0" lang="ja-JP" altLang="en-US"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やってみよう！はじめての</a:t>
            </a:r>
            <a:r>
              <a:rPr kumimoji="0" lang="en-US" altLang="ja-JP"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Zoom</a:t>
            </a:r>
            <a:r>
              <a:rPr kumimoji="0" lang="ja-JP" altLang="ja-JP"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講座</a:t>
            </a:r>
            <a:r>
              <a:rPr kumimoji="0" lang="ja-JP" altLang="en-US" sz="2000" b="1" dirty="0">
                <a:solidFill>
                  <a:srgbClr val="000000"/>
                </a:solidFill>
                <a:latin typeface="HG丸ｺﾞｼｯｸM-PRO" panose="020F0600000000000000" pitchFamily="50" charset="-128"/>
                <a:ea typeface="HG丸ｺﾞｼｯｸM-PRO" panose="020F0600000000000000" pitchFamily="50" charset="-128"/>
                <a:cs typeface="ＭＳ ゴシック" panose="020B0609070205080204" pitchFamily="49" charset="-128"/>
              </a:rPr>
              <a:t> </a:t>
            </a:r>
            <a:r>
              <a:rPr kumimoji="0" lang="ja-JP" altLang="ja-JP" sz="2000" b="1"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参加申込書</a:t>
            </a:r>
            <a:endParaRPr kumimoji="0" lang="ja-JP" altLang="ja-JP" sz="400" b="1" i="0" u="none" strike="noStrike" cap="none" normalizeH="0" baseline="0" dirty="0">
              <a:ln>
                <a:noFill/>
              </a:ln>
              <a:solidFill>
                <a:schemeClr val="tx1"/>
              </a:solidFill>
              <a:effectLst/>
            </a:endParaRPr>
          </a:p>
        </p:txBody>
      </p:sp>
      <p:sp>
        <p:nvSpPr>
          <p:cNvPr id="10" name="Rectangle 14">
            <a:extLst>
              <a:ext uri="{FF2B5EF4-FFF2-40B4-BE49-F238E27FC236}">
                <a16:creationId xmlns:a16="http://schemas.microsoft.com/office/drawing/2014/main" id="{35EF2583-3D4F-4F43-BBA9-C5BFDC6DCA1A}"/>
              </a:ext>
            </a:extLst>
          </p:cNvPr>
          <p:cNvSpPr>
            <a:spLocks noChangeArrowheads="1"/>
          </p:cNvSpPr>
          <p:nvPr/>
        </p:nvSpPr>
        <p:spPr bwMode="auto">
          <a:xfrm>
            <a:off x="549434" y="6196211"/>
            <a:ext cx="5915023"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71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上記申込用紙に必要事項をご記入の上、</a:t>
            </a:r>
            <a:r>
              <a:rPr kumimoji="0" lang="en-US" altLang="ja-JP"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FAX</a:t>
            </a:r>
            <a:r>
              <a:rPr kumimoji="0" lang="ja-JP" altLang="en-US"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a:t>
            </a:r>
            <a:r>
              <a:rPr kumimoji="0" lang="en-US" altLang="ja-JP"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0422-76-1273</a:t>
            </a:r>
            <a:r>
              <a:rPr kumimoji="0" lang="ja-JP" altLang="en-US" sz="12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a:t>
            </a:r>
            <a:r>
              <a:rPr kumimoji="0" lang="ja-JP" altLang="en-US" sz="12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でお申し込み下さい。メールや電話でのお申込も受</a:t>
            </a:r>
            <a:r>
              <a:rPr kumimoji="0" lang="ja-JP" altLang="en-US" sz="1200" dirty="0">
                <a:latin typeface="HG丸ｺﾞｼｯｸM-PRO" panose="020F0600000000000000" pitchFamily="50" charset="-128"/>
                <a:ea typeface="HG丸ｺﾞｼｯｸM-PRO" panose="020F0600000000000000" pitchFamily="50" charset="-128"/>
                <a:cs typeface="ＭＳ ゴシック" panose="020B0609070205080204" pitchFamily="49" charset="-128"/>
              </a:rPr>
              <a:t>け</a:t>
            </a:r>
            <a:r>
              <a:rPr kumimoji="0" lang="ja-JP" altLang="en-US" sz="12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付けております。</a:t>
            </a:r>
            <a:endParaRPr kumimoji="0" lang="ja-JP" altLang="en-US" sz="400" b="0" i="0" u="none" strike="noStrike" cap="none" normalizeH="0" baseline="0" dirty="0">
              <a:ln>
                <a:noFill/>
              </a:ln>
              <a:solidFill>
                <a:schemeClr val="tx1"/>
              </a:solidFill>
              <a:effectLst/>
            </a:endParaRPr>
          </a:p>
          <a:p>
            <a:pPr marL="0" marR="0" lvl="0" indent="8890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12" name="テキスト ボックス 11">
            <a:extLst>
              <a:ext uri="{FF2B5EF4-FFF2-40B4-BE49-F238E27FC236}">
                <a16:creationId xmlns:a16="http://schemas.microsoft.com/office/drawing/2014/main" id="{2C8EECE1-0CBF-44B8-98BE-F35C27E8CE7F}"/>
              </a:ext>
            </a:extLst>
          </p:cNvPr>
          <p:cNvSpPr txBox="1"/>
          <p:nvPr/>
        </p:nvSpPr>
        <p:spPr>
          <a:xfrm>
            <a:off x="549435" y="5913412"/>
            <a:ext cx="5915022" cy="246221"/>
          </a:xfrm>
          <a:prstGeom prst="rect">
            <a:avLst/>
          </a:prstGeom>
          <a:noFill/>
        </p:spPr>
        <p:txBody>
          <a:bodyPr wrap="square" rtlCol="0">
            <a:spAutoFit/>
          </a:bodyPr>
          <a:lstStyle/>
          <a:p>
            <a:pPr algn="ctr"/>
            <a:r>
              <a:rPr kumimoji="0" lang="ja-JP" altLang="ja-JP" sz="1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ＭＳ ゴシック" panose="020B0609070205080204" pitchFamily="49" charset="-128"/>
              </a:rPr>
              <a:t>※お申し込み時にいただいた個人情報は本講座以外では使用しません。</a:t>
            </a:r>
            <a:endParaRPr kumimoji="0" lang="ja-JP" altLang="ja-JP" sz="200" b="1" i="0" u="none" strike="noStrike" cap="none" normalizeH="0" baseline="0" dirty="0">
              <a:ln>
                <a:noFill/>
              </a:ln>
              <a:solidFill>
                <a:schemeClr val="tx1"/>
              </a:solidFill>
              <a:effectLst/>
            </a:endParaRPr>
          </a:p>
        </p:txBody>
      </p:sp>
      <p:sp>
        <p:nvSpPr>
          <p:cNvPr id="22" name="テキスト ボックス 21">
            <a:extLst>
              <a:ext uri="{FF2B5EF4-FFF2-40B4-BE49-F238E27FC236}">
                <a16:creationId xmlns:a16="http://schemas.microsoft.com/office/drawing/2014/main" id="{14992D07-DEB3-47D2-9BEF-0DB81997EFD4}"/>
              </a:ext>
            </a:extLst>
          </p:cNvPr>
          <p:cNvSpPr txBox="1"/>
          <p:nvPr/>
        </p:nvSpPr>
        <p:spPr>
          <a:xfrm>
            <a:off x="791545" y="6916872"/>
            <a:ext cx="5274906" cy="1384995"/>
          </a:xfrm>
          <a:prstGeom prst="rect">
            <a:avLst/>
          </a:prstGeom>
          <a:noFill/>
        </p:spPr>
        <p:txBody>
          <a:bodyPr wrap="square">
            <a:spAutoFit/>
          </a:bodyPr>
          <a:lstStyle/>
          <a:p>
            <a:r>
              <a:rPr lang="en-US" altLang="ja-JP" sz="1400" b="1" dirty="0">
                <a:solidFill>
                  <a:schemeClr val="tx1"/>
                </a:solidFill>
                <a:latin typeface="+mj-ea"/>
                <a:ea typeface="+mj-ea"/>
              </a:rPr>
              <a:t> 【</a:t>
            </a:r>
            <a:r>
              <a:rPr lang="ja-JP" altLang="en-US" sz="1400" b="1" dirty="0">
                <a:solidFill>
                  <a:schemeClr val="tx1"/>
                </a:solidFill>
                <a:latin typeface="+mj-ea"/>
                <a:ea typeface="+mj-ea"/>
              </a:rPr>
              <a:t>申込・問合せ</a:t>
            </a:r>
            <a:r>
              <a:rPr lang="en-US" altLang="ja-JP" sz="1400" b="1" dirty="0">
                <a:solidFill>
                  <a:schemeClr val="tx1"/>
                </a:solidFill>
                <a:latin typeface="+mj-ea"/>
                <a:ea typeface="+mj-ea"/>
              </a:rPr>
              <a:t>】</a:t>
            </a:r>
            <a:r>
              <a:rPr lang="ja-JP" altLang="en-US" sz="1400" b="1" dirty="0">
                <a:solidFill>
                  <a:schemeClr val="tx1"/>
                </a:solidFill>
                <a:latin typeface="+mj-ea"/>
                <a:ea typeface="+mj-ea"/>
              </a:rPr>
              <a:t>　</a:t>
            </a:r>
            <a:endParaRPr lang="en-US" altLang="ja-JP" sz="1400" b="1" dirty="0">
              <a:solidFill>
                <a:schemeClr val="tx1"/>
              </a:solidFill>
              <a:latin typeface="+mj-ea"/>
              <a:ea typeface="+mj-ea"/>
            </a:endParaRPr>
          </a:p>
          <a:p>
            <a:pPr marL="534988" indent="-534988"/>
            <a:r>
              <a:rPr lang="ja-JP" altLang="en-US" sz="1400" b="1" dirty="0">
                <a:solidFill>
                  <a:schemeClr val="tx1"/>
                </a:solidFill>
                <a:latin typeface="+mj-ea"/>
                <a:ea typeface="+mj-ea"/>
              </a:rPr>
              <a:t> 　　　社会福祉法人 三鷹市社会福祉協議会 </a:t>
            </a:r>
            <a:r>
              <a:rPr lang="ja-JP" altLang="en-US" sz="1400" b="1" dirty="0">
                <a:solidFill>
                  <a:prstClr val="black"/>
                </a:solidFill>
                <a:latin typeface="游ゴシック Light" panose="020B0300000000000000" pitchFamily="50" charset="-128"/>
                <a:ea typeface="游ゴシック Light" panose="020B0300000000000000" pitchFamily="50" charset="-128"/>
              </a:rPr>
              <a:t>ボランティア推進係　　</a:t>
            </a:r>
            <a:r>
              <a:rPr lang="ja-JP" altLang="en-US" sz="1400" b="1" dirty="0">
                <a:solidFill>
                  <a:schemeClr val="tx1"/>
                </a:solidFill>
                <a:latin typeface="+mj-ea"/>
                <a:ea typeface="+mj-ea"/>
              </a:rPr>
              <a:t>　　　　　みたかボランティアセンター</a:t>
            </a:r>
            <a:endParaRPr lang="en-US" altLang="ja-JP"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181-0012</a:t>
            </a:r>
            <a:r>
              <a:rPr lang="ja-JP" altLang="en-US" sz="1400" b="1" dirty="0">
                <a:solidFill>
                  <a:schemeClr val="tx1"/>
                </a:solidFill>
                <a:latin typeface="+mj-ea"/>
                <a:ea typeface="+mj-ea"/>
              </a:rPr>
              <a:t>　三鷹市上連雀</a:t>
            </a:r>
            <a:r>
              <a:rPr lang="en-US" altLang="ja-JP" sz="1400" b="1" dirty="0">
                <a:solidFill>
                  <a:schemeClr val="tx1"/>
                </a:solidFill>
                <a:latin typeface="+mj-ea"/>
                <a:ea typeface="+mj-ea"/>
              </a:rPr>
              <a:t>8-3-10</a:t>
            </a:r>
            <a:r>
              <a:rPr lang="ja-JP" altLang="en-US" sz="1400" b="1" dirty="0">
                <a:solidFill>
                  <a:schemeClr val="tx1"/>
                </a:solidFill>
                <a:latin typeface="+mj-ea"/>
                <a:ea typeface="+mj-ea"/>
              </a:rPr>
              <a:t>　上連雀分庁舎</a:t>
            </a:r>
            <a:r>
              <a:rPr lang="en-US" altLang="ja-JP" sz="1400" b="1" dirty="0">
                <a:solidFill>
                  <a:schemeClr val="tx1"/>
                </a:solidFill>
                <a:latin typeface="+mj-ea"/>
                <a:ea typeface="+mj-ea"/>
              </a:rPr>
              <a:t>1</a:t>
            </a:r>
            <a:r>
              <a:rPr lang="ja-JP" altLang="en-US" sz="1400" b="1" dirty="0">
                <a:solidFill>
                  <a:schemeClr val="tx1"/>
                </a:solidFill>
                <a:latin typeface="+mj-ea"/>
                <a:ea typeface="+mj-ea"/>
              </a:rPr>
              <a:t>階</a:t>
            </a:r>
          </a:p>
          <a:p>
            <a:r>
              <a:rPr lang="ja-JP" altLang="en-US" sz="1400" b="1" dirty="0">
                <a:solidFill>
                  <a:schemeClr val="tx1"/>
                </a:solidFill>
                <a:latin typeface="+mj-ea"/>
                <a:ea typeface="+mj-ea"/>
              </a:rPr>
              <a:t>　　　</a:t>
            </a:r>
            <a:r>
              <a:rPr lang="en-US" altLang="ja-JP" sz="1400" b="1" dirty="0">
                <a:solidFill>
                  <a:schemeClr val="tx1"/>
                </a:solidFill>
                <a:latin typeface="+mj-ea"/>
                <a:ea typeface="+mj-ea"/>
              </a:rPr>
              <a:t>TEL</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0422-76-1271</a:t>
            </a:r>
            <a:r>
              <a:rPr lang="ja-JP" altLang="en-US" sz="1400" b="1" dirty="0">
                <a:solidFill>
                  <a:schemeClr val="tx1"/>
                </a:solidFill>
                <a:latin typeface="+mj-ea"/>
                <a:ea typeface="+mj-ea"/>
              </a:rPr>
              <a:t>　</a:t>
            </a:r>
            <a:r>
              <a:rPr lang="en-US" altLang="ja-JP" sz="1400" b="1" dirty="0">
                <a:solidFill>
                  <a:schemeClr val="tx1"/>
                </a:solidFill>
                <a:latin typeface="+mj-ea"/>
                <a:ea typeface="+mj-ea"/>
              </a:rPr>
              <a:t>FAX</a:t>
            </a:r>
            <a:r>
              <a:rPr lang="ja-JP" altLang="en-US" sz="1400" b="1" dirty="0">
                <a:solidFill>
                  <a:schemeClr val="tx1"/>
                </a:solidFill>
                <a:latin typeface="+mj-ea"/>
                <a:ea typeface="+mj-ea"/>
              </a:rPr>
              <a:t>：</a:t>
            </a:r>
            <a:r>
              <a:rPr lang="en-US" altLang="ja-JP" sz="1400" b="1" dirty="0">
                <a:solidFill>
                  <a:schemeClr val="tx1"/>
                </a:solidFill>
                <a:latin typeface="+mj-ea"/>
                <a:ea typeface="+mj-ea"/>
              </a:rPr>
              <a:t>0422-76-1273</a:t>
            </a:r>
            <a:endParaRPr lang="ja-JP" altLang="en-US" sz="1400" b="1" dirty="0">
              <a:solidFill>
                <a:schemeClr val="tx1"/>
              </a:solidFill>
              <a:latin typeface="+mj-ea"/>
              <a:ea typeface="+mj-ea"/>
            </a:endParaRPr>
          </a:p>
          <a:p>
            <a:r>
              <a:rPr lang="ja-JP" altLang="en-US" sz="1400" b="1" dirty="0">
                <a:solidFill>
                  <a:schemeClr val="tx1"/>
                </a:solidFill>
                <a:latin typeface="+mj-ea"/>
                <a:ea typeface="+mj-ea"/>
              </a:rPr>
              <a:t>　　　</a:t>
            </a:r>
            <a:r>
              <a:rPr lang="en-US" altLang="ja-JP" sz="1400" b="1" dirty="0">
                <a:solidFill>
                  <a:schemeClr val="tx1"/>
                </a:solidFill>
                <a:latin typeface="+mj-ea"/>
                <a:ea typeface="+mj-ea"/>
              </a:rPr>
              <a:t>E-mail</a:t>
            </a:r>
            <a:r>
              <a:rPr lang="ja-JP" altLang="en-US" sz="1400" b="1" dirty="0">
                <a:solidFill>
                  <a:schemeClr val="tx1"/>
                </a:solidFill>
                <a:latin typeface="+mj-ea"/>
                <a:ea typeface="+mj-ea"/>
              </a:rPr>
              <a:t>：</a:t>
            </a:r>
            <a:r>
              <a:rPr lang="en-US" altLang="ja-JP" sz="1400" b="1" dirty="0">
                <a:solidFill>
                  <a:schemeClr val="tx1"/>
                </a:solidFill>
                <a:latin typeface="+mj-ea"/>
                <a:ea typeface="+mj-ea"/>
              </a:rPr>
              <a:t>chiiki@mitakashakyo.or.jp</a:t>
            </a:r>
            <a:endParaRPr lang="ja-JP" altLang="en-US" sz="1400" dirty="0"/>
          </a:p>
        </p:txBody>
      </p:sp>
      <p:sp>
        <p:nvSpPr>
          <p:cNvPr id="24" name="正方形/長方形 23">
            <a:extLst>
              <a:ext uri="{FF2B5EF4-FFF2-40B4-BE49-F238E27FC236}">
                <a16:creationId xmlns:a16="http://schemas.microsoft.com/office/drawing/2014/main" id="{83892F07-76DE-4D25-986D-FAE7A48F6096}"/>
              </a:ext>
            </a:extLst>
          </p:cNvPr>
          <p:cNvSpPr/>
          <p:nvPr/>
        </p:nvSpPr>
        <p:spPr>
          <a:xfrm>
            <a:off x="609599" y="6183923"/>
            <a:ext cx="5695858" cy="5371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5" name="図 24">
            <a:extLst>
              <a:ext uri="{FF2B5EF4-FFF2-40B4-BE49-F238E27FC236}">
                <a16:creationId xmlns:a16="http://schemas.microsoft.com/office/drawing/2014/main" id="{86222B45-9D52-44D9-9D3C-6B9FFBC839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1545" y="7344308"/>
            <a:ext cx="592989" cy="548125"/>
          </a:xfrm>
          <a:prstGeom prst="rect">
            <a:avLst/>
          </a:prstGeom>
        </p:spPr>
      </p:pic>
    </p:spTree>
    <p:extLst>
      <p:ext uri="{BB962C8B-B14F-4D97-AF65-F5344CB8AC3E}">
        <p14:creationId xmlns:p14="http://schemas.microsoft.com/office/powerpoint/2010/main" val="106055637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1358</TotalTime>
  <Words>485</Words>
  <Application>Microsoft Office PowerPoint</Application>
  <PresentationFormat>A4 210 x 297 mm</PresentationFormat>
  <Paragraphs>54</Paragraphs>
  <Slides>2</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BIZ UDPゴシック</vt:lpstr>
      <vt:lpstr>BIZ UDゴシック</vt:lpstr>
      <vt:lpstr>HG丸ｺﾞｼｯｸM-PRO</vt:lpstr>
      <vt:lpstr>HG創英角ﾎﾟｯﾌﾟ体</vt:lpstr>
      <vt:lpstr>ＭＳ Ｐゴシック</vt:lpstr>
      <vt:lpstr>Mincho</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nms111</dc:creator>
  <cp:lastModifiedBy>ms098</cp:lastModifiedBy>
  <cp:revision>98</cp:revision>
  <cp:lastPrinted>2021-12-19T23:58:22Z</cp:lastPrinted>
  <dcterms:created xsi:type="dcterms:W3CDTF">2018-06-04T23:51:05Z</dcterms:created>
  <dcterms:modified xsi:type="dcterms:W3CDTF">2021-12-21T00:30:24Z</dcterms:modified>
</cp:coreProperties>
</file>