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s098" initials="m" lastIdx="2" clrIdx="0">
    <p:extLst>
      <p:ext uri="{19B8F6BF-5375-455C-9EA6-DF929625EA0E}">
        <p15:presenceInfo xmlns:p15="http://schemas.microsoft.com/office/powerpoint/2012/main" userId="S::nms098@mitakashakyo1.onmicrosoft.com::81564132-9728-44d1-bb21-a13e165cb4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EE6F4"/>
    <a:srgbClr val="FDCBE9"/>
    <a:srgbClr val="FDBF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47" autoAdjust="0"/>
  </p:normalViewPr>
  <p:slideViewPr>
    <p:cSldViewPr snapToGrid="0" showGuides="1">
      <p:cViewPr>
        <p:scale>
          <a:sx n="126" d="100"/>
          <a:sy n="126" d="100"/>
        </p:scale>
        <p:origin x="1032" y="-4459"/>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9ABAFCC-8587-4107-A83A-F69C15F60D58}" type="datetimeFigureOut">
              <a:rPr kumimoji="1" lang="ja-JP" altLang="en-US" smtClean="0"/>
              <a:t>2021/10/8</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F6C5213-41D9-444E-ACB8-3982F690C6CA}" type="slidenum">
              <a:rPr kumimoji="1" lang="ja-JP" altLang="en-US" smtClean="0"/>
              <a:t>‹#›</a:t>
            </a:fld>
            <a:endParaRPr kumimoji="1" lang="ja-JP" altLang="en-US"/>
          </a:p>
        </p:txBody>
      </p:sp>
    </p:spTree>
    <p:extLst>
      <p:ext uri="{BB962C8B-B14F-4D97-AF65-F5344CB8AC3E}">
        <p14:creationId xmlns:p14="http://schemas.microsoft.com/office/powerpoint/2010/main" val="18198667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6751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8398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861519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1371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60371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27094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796383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14554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2039293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60635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3166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E81DA2A-466B-4D75-B255-FEFE7DBAB5F7}" type="datetimeFigureOut">
              <a:rPr kumimoji="1" lang="ja-JP" altLang="en-US" smtClean="0"/>
              <a:t>2021/10/8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7184872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em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楕円 38">
            <a:extLst>
              <a:ext uri="{FF2B5EF4-FFF2-40B4-BE49-F238E27FC236}">
                <a16:creationId xmlns:a16="http://schemas.microsoft.com/office/drawing/2014/main" id="{A13DAD32-22FC-4EF4-B322-828240F14AA0}"/>
              </a:ext>
            </a:extLst>
          </p:cNvPr>
          <p:cNvSpPr/>
          <p:nvPr/>
        </p:nvSpPr>
        <p:spPr>
          <a:xfrm>
            <a:off x="3431037" y="912081"/>
            <a:ext cx="2900329" cy="1436407"/>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descr="図形&#10;&#10;中程度の精度で自動的に生成された説明">
            <a:extLst>
              <a:ext uri="{FF2B5EF4-FFF2-40B4-BE49-F238E27FC236}">
                <a16:creationId xmlns:a16="http://schemas.microsoft.com/office/drawing/2014/main" id="{592A54E3-FB94-4110-BA48-C3091FF296B5}"/>
              </a:ext>
            </a:extLst>
          </p:cNvPr>
          <p:cNvPicPr>
            <a:picLocks noChangeAspect="1"/>
          </p:cNvPicPr>
          <p:nvPr/>
        </p:nvPicPr>
        <p:blipFill rotWithShape="1">
          <a:blip r:embed="rId2">
            <a:extLst>
              <a:ext uri="{28A0092B-C50C-407E-A947-70E740481C1C}">
                <a14:useLocalDpi xmlns:a14="http://schemas.microsoft.com/office/drawing/2010/main" val="0"/>
              </a:ext>
            </a:extLst>
          </a:blip>
          <a:srcRect l="2604" t="80462" r="82959" b="5862"/>
          <a:stretch/>
        </p:blipFill>
        <p:spPr>
          <a:xfrm>
            <a:off x="3238261" y="320521"/>
            <a:ext cx="2413150" cy="626969"/>
          </a:xfrm>
          <a:prstGeom prst="rect">
            <a:avLst/>
          </a:prstGeom>
        </p:spPr>
      </p:pic>
      <p:sp>
        <p:nvSpPr>
          <p:cNvPr id="10" name="テキスト ボックス 9"/>
          <p:cNvSpPr txBox="1"/>
          <p:nvPr/>
        </p:nvSpPr>
        <p:spPr>
          <a:xfrm>
            <a:off x="1546080" y="1026072"/>
            <a:ext cx="5679831" cy="1138773"/>
          </a:xfrm>
          <a:prstGeom prst="rect">
            <a:avLst/>
          </a:prstGeom>
          <a:noFill/>
        </p:spPr>
        <p:txBody>
          <a:bodyPr wrap="square" rtlCol="0">
            <a:spAutoFit/>
          </a:bodyPr>
          <a:lstStyle/>
          <a:p>
            <a:pPr algn="ctr"/>
            <a:r>
              <a:rPr kumimoji="1"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ja-JP" altLang="en-US" sz="32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はじめての</a:t>
            </a:r>
            <a:endParaRPr kumimoji="1" lang="en-US" altLang="ja-JP"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a:p>
            <a:pPr algn="ctr"/>
            <a:r>
              <a:rPr kumimoji="1" lang="ja-JP" altLang="en-US" sz="3600" b="1" dirty="0">
                <a:solidFill>
                  <a:srgbClr val="0070C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en-US" altLang="ja-JP" sz="3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ZOOM</a:t>
            </a:r>
            <a:r>
              <a:rPr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講座</a:t>
            </a:r>
            <a:endParaRPr kumimoji="1" lang="en-US" altLang="ja-JP" sz="20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p:txBody>
      </p:sp>
      <p:sp>
        <p:nvSpPr>
          <p:cNvPr id="12" name="テキスト ボックス 11"/>
          <p:cNvSpPr txBox="1"/>
          <p:nvPr/>
        </p:nvSpPr>
        <p:spPr>
          <a:xfrm>
            <a:off x="3619741" y="418609"/>
            <a:ext cx="1819022" cy="369332"/>
          </a:xfrm>
          <a:prstGeom prst="rect">
            <a:avLst/>
          </a:prstGeom>
          <a:noFill/>
        </p:spPr>
        <p:txBody>
          <a:bodyPr wrap="square" rtlCol="0">
            <a:spAutoFit/>
          </a:bodyPr>
          <a:lstStyle/>
          <a:p>
            <a:r>
              <a:rPr lang="ja-JP" altLang="en-US" b="1" dirty="0">
                <a:latin typeface="BIZ UDゴシック" panose="020B0400000000000000" pitchFamily="49" charset="-128"/>
                <a:ea typeface="BIZ UDゴシック" panose="020B0400000000000000" pitchFamily="49" charset="-128"/>
              </a:rPr>
              <a:t>やってみよう！　</a:t>
            </a:r>
            <a:endParaRPr kumimoji="1" lang="ja-JP" altLang="en-US" dirty="0">
              <a:latin typeface="BIZ UDゴシック" panose="020B0400000000000000" pitchFamily="49" charset="-128"/>
              <a:ea typeface="BIZ UDゴシック" panose="020B0400000000000000" pitchFamily="49" charset="-128"/>
            </a:endParaRPr>
          </a:p>
        </p:txBody>
      </p:sp>
      <p:sp>
        <p:nvSpPr>
          <p:cNvPr id="24" name="角丸四角形 23"/>
          <p:cNvSpPr/>
          <p:nvPr/>
        </p:nvSpPr>
        <p:spPr>
          <a:xfrm>
            <a:off x="660099" y="8347829"/>
            <a:ext cx="5389008" cy="1292180"/>
          </a:xfrm>
          <a:prstGeom prst="roundRect">
            <a:avLst>
              <a:gd name="adj" fmla="val 111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社会福祉法人 三鷹市社会福祉協議会 </a:t>
            </a:r>
            <a:r>
              <a:rPr lang="ja-JP" altLang="en-US" sz="1400" b="1" dirty="0">
                <a:solidFill>
                  <a:prstClr val="black"/>
                </a:solidFill>
                <a:latin typeface="游ゴシック Light" panose="020B0300000000000000" pitchFamily="50" charset="-128"/>
                <a:ea typeface="游ゴシック Light" panose="020B0300000000000000" pitchFamily="50" charset="-128"/>
              </a:rPr>
              <a:t>ボランティア推進係　　</a:t>
            </a:r>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p>
        </p:txBody>
      </p:sp>
      <p:sp>
        <p:nvSpPr>
          <p:cNvPr id="21" name="四角形: 1 つの角を丸める 20">
            <a:extLst>
              <a:ext uri="{FF2B5EF4-FFF2-40B4-BE49-F238E27FC236}">
                <a16:creationId xmlns:a16="http://schemas.microsoft.com/office/drawing/2014/main" id="{DD2FDB7D-6A55-47F9-B239-9F47F0E2BBDA}"/>
              </a:ext>
            </a:extLst>
          </p:cNvPr>
          <p:cNvSpPr/>
          <p:nvPr/>
        </p:nvSpPr>
        <p:spPr>
          <a:xfrm>
            <a:off x="503206" y="3325622"/>
            <a:ext cx="3116535" cy="1195053"/>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1F265E5B-370B-443A-B67A-B131E9BF6B72}"/>
              </a:ext>
            </a:extLst>
          </p:cNvPr>
          <p:cNvSpPr/>
          <p:nvPr/>
        </p:nvSpPr>
        <p:spPr>
          <a:xfrm>
            <a:off x="518983" y="3351372"/>
            <a:ext cx="551886" cy="116930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基礎編</a:t>
            </a:r>
            <a:endParaRPr kumimoji="1" lang="ja-JP" altLang="en-US" b="1" dirty="0"/>
          </a:p>
        </p:txBody>
      </p:sp>
      <p:sp>
        <p:nvSpPr>
          <p:cNvPr id="30" name="四角形: 1 つの角を丸める 29">
            <a:extLst>
              <a:ext uri="{FF2B5EF4-FFF2-40B4-BE49-F238E27FC236}">
                <a16:creationId xmlns:a16="http://schemas.microsoft.com/office/drawing/2014/main" id="{50D6C45E-9E65-4517-87FC-4FA87F5D7F1F}"/>
              </a:ext>
            </a:extLst>
          </p:cNvPr>
          <p:cNvSpPr/>
          <p:nvPr/>
        </p:nvSpPr>
        <p:spPr>
          <a:xfrm>
            <a:off x="503206" y="4676980"/>
            <a:ext cx="3116535" cy="1195054"/>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00C8C25E-DAC3-4320-9A2C-E484BF66BF42}"/>
              </a:ext>
            </a:extLst>
          </p:cNvPr>
          <p:cNvSpPr/>
          <p:nvPr/>
        </p:nvSpPr>
        <p:spPr>
          <a:xfrm>
            <a:off x="518983" y="4676980"/>
            <a:ext cx="551886" cy="118748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応用編</a:t>
            </a:r>
            <a:endParaRPr kumimoji="1" lang="ja-JP" altLang="en-US" b="1" dirty="0"/>
          </a:p>
        </p:txBody>
      </p:sp>
      <p:sp>
        <p:nvSpPr>
          <p:cNvPr id="23" name="テキスト ボックス 22">
            <a:extLst>
              <a:ext uri="{FF2B5EF4-FFF2-40B4-BE49-F238E27FC236}">
                <a16:creationId xmlns:a16="http://schemas.microsoft.com/office/drawing/2014/main" id="{DDB92213-079C-457A-9E03-786CA4E4E477}"/>
              </a:ext>
            </a:extLst>
          </p:cNvPr>
          <p:cNvSpPr txBox="1"/>
          <p:nvPr/>
        </p:nvSpPr>
        <p:spPr>
          <a:xfrm>
            <a:off x="1070884" y="3297312"/>
            <a:ext cx="2624165" cy="1200329"/>
          </a:xfrm>
          <a:prstGeom prst="rect">
            <a:avLst/>
          </a:prstGeom>
          <a:noFill/>
        </p:spPr>
        <p:txBody>
          <a:bodyPr wrap="square" rtlCol="0">
            <a:spAutoFit/>
          </a:bodyPr>
          <a:lstStyle/>
          <a:p>
            <a:r>
              <a:rPr kumimoji="1" lang="en-US" altLang="ja-JP" sz="4400" b="1" dirty="0"/>
              <a:t>11</a:t>
            </a:r>
            <a:r>
              <a:rPr lang="en-US" altLang="ja-JP" sz="3600" b="1" dirty="0"/>
              <a:t>/</a:t>
            </a:r>
            <a:r>
              <a:rPr kumimoji="1" lang="en-US" altLang="ja-JP" sz="4400" b="1" dirty="0"/>
              <a:t>17</a:t>
            </a:r>
            <a:r>
              <a:rPr kumimoji="1" lang="ja-JP" altLang="en-US" sz="2800" b="1" dirty="0">
                <a:latin typeface="BIZ UDPゴシック" panose="020B0400000000000000" pitchFamily="50" charset="-128"/>
                <a:ea typeface="BIZ UDPゴシック" panose="020B0400000000000000" pitchFamily="50" charset="-128"/>
              </a:rPr>
              <a:t>（水）</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10</a:t>
            </a:r>
            <a:r>
              <a:rPr kumimoji="1" lang="ja-JP" altLang="en-US" sz="2800" b="1" dirty="0">
                <a:latin typeface="BIZ UDPゴシック" panose="020B0400000000000000" pitchFamily="50" charset="-128"/>
                <a:ea typeface="BIZ UDPゴシック" panose="020B0400000000000000" pitchFamily="50" charset="-128"/>
              </a:rPr>
              <a:t>時～</a:t>
            </a:r>
            <a:r>
              <a:rPr kumimoji="1" lang="en-US" altLang="ja-JP" sz="2800" b="1" dirty="0">
                <a:latin typeface="BIZ UDPゴシック" panose="020B0400000000000000" pitchFamily="50" charset="-128"/>
                <a:ea typeface="BIZ UDPゴシック" panose="020B0400000000000000" pitchFamily="50" charset="-128"/>
              </a:rPr>
              <a:t>11</a:t>
            </a:r>
            <a:r>
              <a:rPr kumimoji="1" lang="ja-JP" altLang="en-US" sz="2800" b="1" dirty="0">
                <a:latin typeface="BIZ UDPゴシック" panose="020B0400000000000000" pitchFamily="50" charset="-128"/>
                <a:ea typeface="BIZ UDPゴシック" panose="020B0400000000000000" pitchFamily="50" charset="-128"/>
              </a:rPr>
              <a:t>時半</a:t>
            </a:r>
            <a:endParaRPr kumimoji="1" lang="ja-JP" altLang="en-US" sz="4400" b="1" dirty="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9AA3FF3B-7AEF-4F45-9143-34965A25646D}"/>
              </a:ext>
            </a:extLst>
          </p:cNvPr>
          <p:cNvSpPr txBox="1"/>
          <p:nvPr/>
        </p:nvSpPr>
        <p:spPr>
          <a:xfrm>
            <a:off x="1086646" y="4641404"/>
            <a:ext cx="2624165" cy="1200329"/>
          </a:xfrm>
          <a:prstGeom prst="rect">
            <a:avLst/>
          </a:prstGeom>
          <a:noFill/>
        </p:spPr>
        <p:txBody>
          <a:bodyPr wrap="square" rtlCol="0">
            <a:spAutoFit/>
          </a:bodyPr>
          <a:lstStyle/>
          <a:p>
            <a:r>
              <a:rPr kumimoji="1" lang="en-US" altLang="ja-JP" sz="4400" b="1" dirty="0"/>
              <a:t>11</a:t>
            </a:r>
            <a:r>
              <a:rPr lang="en-US" altLang="ja-JP" sz="3600" b="1" dirty="0"/>
              <a:t>/</a:t>
            </a:r>
            <a:r>
              <a:rPr kumimoji="1" lang="en-US" altLang="ja-JP" sz="4400" b="1" dirty="0"/>
              <a:t>24</a:t>
            </a:r>
            <a:r>
              <a:rPr kumimoji="1" lang="ja-JP" altLang="en-US" sz="2800" b="1" dirty="0">
                <a:latin typeface="BIZ UDPゴシック" panose="020B0400000000000000" pitchFamily="50" charset="-128"/>
                <a:ea typeface="BIZ UDPゴシック" panose="020B0400000000000000" pitchFamily="50" charset="-128"/>
              </a:rPr>
              <a:t>（水）</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a:t>
            </a:r>
            <a:r>
              <a:rPr kumimoji="1" lang="ja-JP" altLang="en-US" sz="2800" b="1" dirty="0">
                <a:latin typeface="BIZ UDPゴシック" panose="020B0400000000000000" pitchFamily="50" charset="-128"/>
                <a:ea typeface="BIZ UDPゴシック" panose="020B0400000000000000" pitchFamily="50" charset="-128"/>
              </a:rPr>
              <a:t>４時～</a:t>
            </a:r>
            <a:r>
              <a:rPr kumimoji="1" lang="en-US" altLang="ja-JP" sz="2800" b="1" dirty="0">
                <a:latin typeface="BIZ UDPゴシック" panose="020B0400000000000000" pitchFamily="50" charset="-128"/>
                <a:ea typeface="BIZ UDPゴシック" panose="020B0400000000000000" pitchFamily="50" charset="-128"/>
              </a:rPr>
              <a:t>15</a:t>
            </a:r>
            <a:r>
              <a:rPr kumimoji="1" lang="ja-JP" altLang="en-US" sz="2800" b="1" dirty="0">
                <a:latin typeface="BIZ UDPゴシック" panose="020B0400000000000000" pitchFamily="50" charset="-128"/>
                <a:ea typeface="BIZ UDPゴシック" panose="020B0400000000000000" pitchFamily="50" charset="-128"/>
              </a:rPr>
              <a:t>時半</a:t>
            </a:r>
            <a:endParaRPr kumimoji="1" lang="ja-JP" altLang="en-US" sz="4400" b="1" dirty="0">
              <a:latin typeface="BIZ UDPゴシック" panose="020B0400000000000000" pitchFamily="50" charset="-128"/>
              <a:ea typeface="BIZ UDPゴシック" panose="020B0400000000000000" pitchFamily="50" charset="-128"/>
            </a:endParaRPr>
          </a:p>
        </p:txBody>
      </p:sp>
      <p:pic>
        <p:nvPicPr>
          <p:cNvPr id="26" name="図 25" descr="ダイアグラム&#10;&#10;中程度の精度で自動的に生成された説明">
            <a:extLst>
              <a:ext uri="{FF2B5EF4-FFF2-40B4-BE49-F238E27FC236}">
                <a16:creationId xmlns:a16="http://schemas.microsoft.com/office/drawing/2014/main" id="{302290C6-7A69-42FA-98EC-2A0DB7F53B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4096" y="298092"/>
            <a:ext cx="2624165" cy="2087851"/>
          </a:xfrm>
          <a:prstGeom prst="rect">
            <a:avLst/>
          </a:prstGeom>
        </p:spPr>
      </p:pic>
      <p:sp>
        <p:nvSpPr>
          <p:cNvPr id="29" name="正方形/長方形 28">
            <a:extLst>
              <a:ext uri="{FF2B5EF4-FFF2-40B4-BE49-F238E27FC236}">
                <a16:creationId xmlns:a16="http://schemas.microsoft.com/office/drawing/2014/main" id="{395A0409-7E49-4568-A61F-892ECFECD4D2}"/>
              </a:ext>
            </a:extLst>
          </p:cNvPr>
          <p:cNvSpPr/>
          <p:nvPr/>
        </p:nvSpPr>
        <p:spPr>
          <a:xfrm>
            <a:off x="123092" y="102078"/>
            <a:ext cx="6611815" cy="9701843"/>
          </a:xfrm>
          <a:prstGeom prst="rect">
            <a:avLst/>
          </a:prstGeom>
          <a:noFill/>
          <a:ln w="244475">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a:extLst>
              <a:ext uri="{FF2B5EF4-FFF2-40B4-BE49-F238E27FC236}">
                <a16:creationId xmlns:a16="http://schemas.microsoft.com/office/drawing/2014/main" id="{9B9C1E5F-5DFF-4C73-957F-4ECFFD52D2C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0736148">
            <a:off x="6052847" y="1671641"/>
            <a:ext cx="271496" cy="50393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タッチパネルのイラスト">
            <a:extLst>
              <a:ext uri="{FF2B5EF4-FFF2-40B4-BE49-F238E27FC236}">
                <a16:creationId xmlns:a16="http://schemas.microsoft.com/office/drawing/2014/main" id="{C642BDDA-1761-4F70-83AC-5A3E788FEDC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422126">
            <a:off x="5977308" y="1084432"/>
            <a:ext cx="675142" cy="55192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NSが表示されたコンピューターのイラスト">
            <a:extLst>
              <a:ext uri="{FF2B5EF4-FFF2-40B4-BE49-F238E27FC236}">
                <a16:creationId xmlns:a16="http://schemas.microsoft.com/office/drawing/2014/main" id="{D17F5662-DEC7-417C-9619-C6677B277F8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0960567">
            <a:off x="3238261" y="1040996"/>
            <a:ext cx="670594" cy="573358"/>
          </a:xfrm>
          <a:prstGeom prst="rect">
            <a:avLst/>
          </a:prstGeom>
          <a:noFill/>
          <a:extLst>
            <a:ext uri="{909E8E84-426E-40DD-AFC4-6F175D3DCCD1}">
              <a14:hiddenFill xmlns:a14="http://schemas.microsoft.com/office/drawing/2010/main">
                <a:solidFill>
                  <a:srgbClr val="FFFFFF"/>
                </a:solidFill>
              </a14:hiddenFill>
            </a:ext>
          </a:extLst>
        </p:spPr>
      </p:pic>
      <p:sp>
        <p:nvSpPr>
          <p:cNvPr id="41" name="テキスト ボックス 40">
            <a:extLst>
              <a:ext uri="{FF2B5EF4-FFF2-40B4-BE49-F238E27FC236}">
                <a16:creationId xmlns:a16="http://schemas.microsoft.com/office/drawing/2014/main" id="{FEB2D687-0210-43AD-8AA9-AE026C9B7921}"/>
              </a:ext>
            </a:extLst>
          </p:cNvPr>
          <p:cNvSpPr txBox="1"/>
          <p:nvPr/>
        </p:nvSpPr>
        <p:spPr>
          <a:xfrm>
            <a:off x="387310" y="2397282"/>
            <a:ext cx="6111318" cy="830997"/>
          </a:xfrm>
          <a:prstGeom prst="rect">
            <a:avLst/>
          </a:prstGeom>
          <a:noFill/>
          <a:ln>
            <a:noFill/>
          </a:ln>
        </p:spPr>
        <p:txBody>
          <a:bodyPr wrap="square" rtlCol="0">
            <a:spAutoFit/>
          </a:bodyPr>
          <a:lstStyle/>
          <a:p>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とは、パソコンやスマートフォン、タブレットでオンライン会議ができる仕組みのことです。</a:t>
            </a:r>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を使えば、会議や講座にオンラインで参加することができます。</a:t>
            </a:r>
            <a:endParaRPr kumimoji="1" lang="en-US" altLang="ja-JP" sz="1600" b="1" dirty="0">
              <a:latin typeface="HG丸ｺﾞｼｯｸM-PRO" panose="020F0600000000000000" pitchFamily="50" charset="-128"/>
              <a:ea typeface="HG丸ｺﾞｼｯｸM-PRO" panose="020F0600000000000000" pitchFamily="50" charset="-128"/>
            </a:endParaRPr>
          </a:p>
        </p:txBody>
      </p:sp>
      <p:pic>
        <p:nvPicPr>
          <p:cNvPr id="43" name="図 42" descr="図形&#10;&#10;中程度の精度で自動的に生成された説明">
            <a:extLst>
              <a:ext uri="{FF2B5EF4-FFF2-40B4-BE49-F238E27FC236}">
                <a16:creationId xmlns:a16="http://schemas.microsoft.com/office/drawing/2014/main" id="{0E3681FD-FFDA-4BA1-98C0-93E29E323069}"/>
              </a:ext>
            </a:extLst>
          </p:cNvPr>
          <p:cNvPicPr>
            <a:picLocks noChangeAspect="1"/>
          </p:cNvPicPr>
          <p:nvPr/>
        </p:nvPicPr>
        <p:blipFill rotWithShape="1">
          <a:blip r:embed="rId2">
            <a:extLst>
              <a:ext uri="{28A0092B-C50C-407E-A947-70E740481C1C}">
                <a14:useLocalDpi xmlns:a14="http://schemas.microsoft.com/office/drawing/2010/main" val="0"/>
              </a:ext>
            </a:extLst>
          </a:blip>
          <a:srcRect l="37397" t="81052" r="46842" b="5534"/>
          <a:stretch/>
        </p:blipFill>
        <p:spPr>
          <a:xfrm>
            <a:off x="3830741" y="3351372"/>
            <a:ext cx="2440203" cy="1169303"/>
          </a:xfrm>
          <a:prstGeom prst="rect">
            <a:avLst/>
          </a:prstGeom>
        </p:spPr>
      </p:pic>
      <p:sp>
        <p:nvSpPr>
          <p:cNvPr id="44" name="テキスト ボックス 43">
            <a:extLst>
              <a:ext uri="{FF2B5EF4-FFF2-40B4-BE49-F238E27FC236}">
                <a16:creationId xmlns:a16="http://schemas.microsoft.com/office/drawing/2014/main" id="{35289064-77CA-4C8F-8761-744536281604}"/>
              </a:ext>
            </a:extLst>
          </p:cNvPr>
          <p:cNvSpPr txBox="1"/>
          <p:nvPr/>
        </p:nvSpPr>
        <p:spPr>
          <a:xfrm>
            <a:off x="4187889" y="3505012"/>
            <a:ext cx="2008217" cy="1015663"/>
          </a:xfrm>
          <a:prstGeom prst="rect">
            <a:avLst/>
          </a:prstGeom>
          <a:noFill/>
        </p:spPr>
        <p:txBody>
          <a:bodyPr wrap="square" rtlCol="0">
            <a:spAutoFit/>
          </a:bodyPr>
          <a:lstStyle/>
          <a:p>
            <a:r>
              <a:rPr kumimoji="1" lang="en-US" altLang="ja-JP" sz="1200" b="1" dirty="0"/>
              <a:t>ZOOM</a:t>
            </a:r>
            <a:r>
              <a:rPr kumimoji="1" lang="ja-JP" altLang="en-US" sz="1200" b="1" dirty="0"/>
              <a:t>をはじめて使う方はこちらへ！</a:t>
            </a:r>
            <a:endParaRPr kumimoji="1" lang="en-US" altLang="ja-JP" sz="1200" b="1" dirty="0"/>
          </a:p>
          <a:p>
            <a:r>
              <a:rPr lang="en-US" altLang="ja-JP" sz="1200" b="1" dirty="0"/>
              <a:t>ZOOM</a:t>
            </a:r>
            <a:r>
              <a:rPr lang="ja-JP" altLang="en-US" sz="1200" b="1" dirty="0"/>
              <a:t>の始め方から基本的な操作までお伝えします。</a:t>
            </a:r>
            <a:br>
              <a:rPr lang="en-US" altLang="ja-JP" sz="1200" dirty="0"/>
            </a:br>
            <a:endParaRPr kumimoji="1" lang="ja-JP" altLang="en-US" sz="1200" dirty="0"/>
          </a:p>
        </p:txBody>
      </p:sp>
      <p:pic>
        <p:nvPicPr>
          <p:cNvPr id="52" name="図 51" descr="図形&#10;&#10;中程度の精度で自動的に生成された説明">
            <a:extLst>
              <a:ext uri="{FF2B5EF4-FFF2-40B4-BE49-F238E27FC236}">
                <a16:creationId xmlns:a16="http://schemas.microsoft.com/office/drawing/2014/main" id="{15DB5744-F753-4E8B-A908-AAB4588776C9}"/>
              </a:ext>
            </a:extLst>
          </p:cNvPr>
          <p:cNvPicPr>
            <a:picLocks noChangeAspect="1"/>
          </p:cNvPicPr>
          <p:nvPr/>
        </p:nvPicPr>
        <p:blipFill rotWithShape="1">
          <a:blip r:embed="rId2">
            <a:extLst>
              <a:ext uri="{28A0092B-C50C-407E-A947-70E740481C1C}">
                <a14:useLocalDpi xmlns:a14="http://schemas.microsoft.com/office/drawing/2010/main" val="0"/>
              </a:ext>
            </a:extLst>
          </a:blip>
          <a:srcRect l="37397" t="81052" r="46842" b="5534"/>
          <a:stretch/>
        </p:blipFill>
        <p:spPr>
          <a:xfrm>
            <a:off x="3830740" y="4695164"/>
            <a:ext cx="2440203" cy="1169303"/>
          </a:xfrm>
          <a:prstGeom prst="rect">
            <a:avLst/>
          </a:prstGeom>
        </p:spPr>
      </p:pic>
      <p:sp>
        <p:nvSpPr>
          <p:cNvPr id="53" name="テキスト ボックス 52">
            <a:extLst>
              <a:ext uri="{FF2B5EF4-FFF2-40B4-BE49-F238E27FC236}">
                <a16:creationId xmlns:a16="http://schemas.microsoft.com/office/drawing/2014/main" id="{91286AE2-1250-4B3F-BEC7-3B7DCA78ECBE}"/>
              </a:ext>
            </a:extLst>
          </p:cNvPr>
          <p:cNvSpPr txBox="1"/>
          <p:nvPr/>
        </p:nvSpPr>
        <p:spPr>
          <a:xfrm>
            <a:off x="4262727" y="4915754"/>
            <a:ext cx="1933379" cy="1200329"/>
          </a:xfrm>
          <a:prstGeom prst="rect">
            <a:avLst/>
          </a:prstGeom>
          <a:noFill/>
        </p:spPr>
        <p:txBody>
          <a:bodyPr wrap="square" rtlCol="0">
            <a:spAutoFit/>
          </a:bodyPr>
          <a:lstStyle/>
          <a:p>
            <a:r>
              <a:rPr kumimoji="1" lang="en-US" altLang="ja-JP" sz="1200" b="1" dirty="0"/>
              <a:t>ZOOM</a:t>
            </a:r>
            <a:r>
              <a:rPr lang="ja-JP" altLang="en-US" sz="1200" b="1" dirty="0"/>
              <a:t>会議</a:t>
            </a:r>
            <a:r>
              <a:rPr kumimoji="1" lang="ja-JP" altLang="en-US" sz="1200" b="1" dirty="0"/>
              <a:t>で使えるテクニックを覚えたい方や、</a:t>
            </a:r>
            <a:endParaRPr kumimoji="1" lang="en-US" altLang="ja-JP" sz="1200" b="1" dirty="0"/>
          </a:p>
          <a:p>
            <a:r>
              <a:rPr kumimoji="1" lang="en-US" altLang="ja-JP" sz="1200" b="1" dirty="0"/>
              <a:t>ZOOM</a:t>
            </a:r>
            <a:r>
              <a:rPr lang="ja-JP" altLang="en-US" sz="1200" b="1" dirty="0"/>
              <a:t>会議を主催したい人はこちらへ！</a:t>
            </a:r>
            <a:endParaRPr lang="en-US" altLang="ja-JP" sz="1200" b="1" dirty="0"/>
          </a:p>
          <a:p>
            <a:br>
              <a:rPr lang="en-US" altLang="ja-JP" sz="1200" dirty="0"/>
            </a:br>
            <a:endParaRPr kumimoji="1" lang="ja-JP" altLang="en-US" sz="1200" dirty="0"/>
          </a:p>
        </p:txBody>
      </p:sp>
      <p:sp>
        <p:nvSpPr>
          <p:cNvPr id="45" name="正方形/長方形 44">
            <a:extLst>
              <a:ext uri="{FF2B5EF4-FFF2-40B4-BE49-F238E27FC236}">
                <a16:creationId xmlns:a16="http://schemas.microsoft.com/office/drawing/2014/main" id="{364E749B-BB98-4726-BBA3-39DDEC56647D}"/>
              </a:ext>
            </a:extLst>
          </p:cNvPr>
          <p:cNvSpPr/>
          <p:nvPr/>
        </p:nvSpPr>
        <p:spPr>
          <a:xfrm>
            <a:off x="387310" y="5985496"/>
            <a:ext cx="6111318" cy="2274704"/>
          </a:xfrm>
          <a:prstGeom prst="rect">
            <a:avLst/>
          </a:prstGeom>
          <a:noFill/>
          <a:ln w="28575">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A73DA93F-3D1D-48EC-BED9-8AB170B2C38C}"/>
              </a:ext>
            </a:extLst>
          </p:cNvPr>
          <p:cNvSpPr txBox="1"/>
          <p:nvPr/>
        </p:nvSpPr>
        <p:spPr>
          <a:xfrm>
            <a:off x="432551" y="5999463"/>
            <a:ext cx="6111318" cy="2246769"/>
          </a:xfrm>
          <a:prstGeom prst="rect">
            <a:avLst/>
          </a:prstGeom>
          <a:noFill/>
        </p:spPr>
        <p:txBody>
          <a:bodyPr wrap="square" rtlCol="0">
            <a:spAutoFit/>
          </a:bodyPr>
          <a:lstStyle/>
          <a:p>
            <a:r>
              <a:rPr kumimoji="1" lang="ja-JP" altLang="en-US" sz="1400" b="1" dirty="0">
                <a:latin typeface="BIZ UDゴシック" panose="020B0400000000000000" pitchFamily="49" charset="-128"/>
                <a:ea typeface="BIZ UDゴシック" panose="020B0400000000000000" pitchFamily="49" charset="-128"/>
              </a:rPr>
              <a:t>対象：市内在住・在勤・在活動者で、ボランティア・地域活動　　　　　　　　　　　　</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に参加している方</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講師：</a:t>
            </a:r>
            <a:r>
              <a:rPr lang="en-US" altLang="ja-JP" sz="1400" b="1" dirty="0">
                <a:latin typeface="BIZ UDゴシック" panose="020B0400000000000000" pitchFamily="49" charset="-128"/>
                <a:ea typeface="BIZ UDゴシック" panose="020B0400000000000000" pitchFamily="49" charset="-128"/>
              </a:rPr>
              <a:t>NPO</a:t>
            </a:r>
            <a:r>
              <a:rPr lang="ja-JP" altLang="en-US" sz="1400" b="1" dirty="0">
                <a:latin typeface="BIZ UDゴシック" panose="020B0400000000000000" pitchFamily="49" charset="-128"/>
                <a:ea typeface="BIZ UDゴシック" panose="020B0400000000000000" pitchFamily="49" charset="-128"/>
              </a:rPr>
              <a:t>法人シニア</a:t>
            </a:r>
            <a:r>
              <a:rPr lang="en-US" altLang="ja-JP" sz="1400" b="1" dirty="0">
                <a:latin typeface="BIZ UDゴシック" panose="020B0400000000000000" pitchFamily="49" charset="-128"/>
                <a:ea typeface="BIZ UDゴシック" panose="020B0400000000000000" pitchFamily="49" charset="-128"/>
              </a:rPr>
              <a:t>SOHO</a:t>
            </a:r>
            <a:r>
              <a:rPr lang="ja-JP" altLang="en-US" sz="1400" b="1" dirty="0">
                <a:latin typeface="BIZ UDゴシック" panose="020B0400000000000000" pitchFamily="49" charset="-128"/>
                <a:ea typeface="BIZ UDゴシック" panose="020B0400000000000000" pitchFamily="49" charset="-128"/>
              </a:rPr>
              <a:t>普及サロン・三鷹　荒木高子氏 他</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定員：基礎編は会場</a:t>
            </a:r>
            <a:r>
              <a:rPr kumimoji="1" lang="en-US" altLang="ja-JP" sz="1400" b="1" dirty="0">
                <a:latin typeface="BIZ UDゴシック" panose="020B0400000000000000" pitchFamily="49" charset="-128"/>
                <a:ea typeface="BIZ UDゴシック" panose="020B0400000000000000" pitchFamily="49" charset="-128"/>
              </a:rPr>
              <a:t>10</a:t>
            </a:r>
            <a:r>
              <a:rPr kumimoji="1" lang="ja-JP" altLang="en-US" sz="1400" b="1" dirty="0">
                <a:latin typeface="BIZ UDゴシック" panose="020B0400000000000000" pitchFamily="49" charset="-128"/>
                <a:ea typeface="BIZ UDゴシック" panose="020B0400000000000000" pitchFamily="49" charset="-128"/>
              </a:rPr>
              <a:t>名、オンライン</a:t>
            </a:r>
            <a:r>
              <a:rPr kumimoji="1" lang="en-US" altLang="ja-JP" sz="1400" b="1" dirty="0">
                <a:latin typeface="BIZ UDゴシック" panose="020B0400000000000000" pitchFamily="49" charset="-128"/>
                <a:ea typeface="BIZ UDゴシック" panose="020B0400000000000000" pitchFamily="49" charset="-128"/>
              </a:rPr>
              <a:t>10</a:t>
            </a:r>
            <a:r>
              <a:rPr kumimoji="1" lang="ja-JP" altLang="en-US" sz="1400" b="1" dirty="0">
                <a:latin typeface="BIZ UDゴシック" panose="020B0400000000000000" pitchFamily="49" charset="-128"/>
                <a:ea typeface="BIZ UDゴシック" panose="020B0400000000000000" pitchFamily="49" charset="-128"/>
              </a:rPr>
              <a:t>名</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応用編はオンライン</a:t>
            </a:r>
            <a:r>
              <a:rPr lang="en-US" altLang="ja-JP" sz="1400" b="1" dirty="0">
                <a:latin typeface="BIZ UDゴシック" panose="020B0400000000000000" pitchFamily="49" charset="-128"/>
                <a:ea typeface="BIZ UDゴシック" panose="020B0400000000000000" pitchFamily="49" charset="-128"/>
              </a:rPr>
              <a:t>20</a:t>
            </a:r>
            <a:r>
              <a:rPr lang="ja-JP" altLang="en-US" sz="1400" b="1" dirty="0">
                <a:latin typeface="BIZ UDゴシック" panose="020B0400000000000000" pitchFamily="49" charset="-128"/>
                <a:ea typeface="BIZ UDゴシック" panose="020B0400000000000000" pitchFamily="49" charset="-128"/>
              </a:rPr>
              <a:t>名（先着順）</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会場：みたかボランティアセンター</a:t>
            </a:r>
            <a:r>
              <a:rPr lang="ja-JP" altLang="en-US" sz="1400" b="1" dirty="0">
                <a:latin typeface="BIZ UDゴシック" panose="020B0400000000000000" pitchFamily="49" charset="-128"/>
                <a:ea typeface="BIZ UDゴシック" panose="020B0400000000000000" pitchFamily="49" charset="-128"/>
              </a:rPr>
              <a:t>（上連雀</a:t>
            </a:r>
            <a:r>
              <a:rPr lang="en-US" altLang="ja-JP" sz="1400" b="1" dirty="0">
                <a:latin typeface="BIZ UDゴシック" panose="020B0400000000000000" pitchFamily="49" charset="-128"/>
                <a:ea typeface="BIZ UDゴシック" panose="020B0400000000000000" pitchFamily="49" charset="-128"/>
              </a:rPr>
              <a:t>8-3-10</a:t>
            </a:r>
            <a:r>
              <a:rPr lang="ja-JP" altLang="en-US" sz="1400" b="1" dirty="0">
                <a:latin typeface="BIZ UDゴシック" panose="020B0400000000000000" pitchFamily="49" charset="-128"/>
                <a:ea typeface="BIZ UDゴシック" panose="020B0400000000000000" pitchFamily="49" charset="-128"/>
              </a:rPr>
              <a:t>）</a:t>
            </a:r>
            <a:r>
              <a:rPr lang="en-US" altLang="ja-JP" sz="1400" b="1" dirty="0">
                <a:latin typeface="BIZ UDゴシック" panose="020B0400000000000000" pitchFamily="49" charset="-128"/>
                <a:ea typeface="BIZ UDゴシック" panose="020B0400000000000000" pitchFamily="49" charset="-128"/>
              </a:rPr>
              <a:t>※</a:t>
            </a:r>
            <a:r>
              <a:rPr lang="ja-JP" altLang="en-US" sz="1400" b="1" dirty="0">
                <a:latin typeface="BIZ UDゴシック" panose="020B0400000000000000" pitchFamily="49" charset="-128"/>
                <a:ea typeface="BIZ UDゴシック" panose="020B0400000000000000" pitchFamily="49" charset="-128"/>
              </a:rPr>
              <a:t>基礎編のみ</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申込：講座の</a:t>
            </a:r>
            <a:r>
              <a:rPr kumimoji="1" lang="en-US" altLang="ja-JP" sz="1400" b="1" dirty="0">
                <a:latin typeface="BIZ UDゴシック" panose="020B0400000000000000" pitchFamily="49" charset="-128"/>
                <a:ea typeface="BIZ UDゴシック" panose="020B0400000000000000" pitchFamily="49" charset="-128"/>
              </a:rPr>
              <a:t>5</a:t>
            </a:r>
            <a:r>
              <a:rPr kumimoji="1" lang="ja-JP" altLang="en-US" sz="1400" b="1" dirty="0">
                <a:latin typeface="BIZ UDゴシック" panose="020B0400000000000000" pitchFamily="49" charset="-128"/>
                <a:ea typeface="BIZ UDゴシック" panose="020B0400000000000000" pitchFamily="49" charset="-128"/>
              </a:rPr>
              <a:t>日前までに電話、</a:t>
            </a:r>
            <a:r>
              <a:rPr kumimoji="1" lang="en-US" altLang="ja-JP" sz="1400" b="1" dirty="0">
                <a:latin typeface="BIZ UDゴシック" panose="020B0400000000000000" pitchFamily="49" charset="-128"/>
                <a:ea typeface="BIZ UDゴシック" panose="020B0400000000000000" pitchFamily="49" charset="-128"/>
              </a:rPr>
              <a:t>FAX</a:t>
            </a:r>
            <a:r>
              <a:rPr kumimoji="1" lang="ja-JP" altLang="en-US" sz="1400" b="1" dirty="0">
                <a:latin typeface="BIZ UDゴシック" panose="020B0400000000000000" pitchFamily="49" charset="-128"/>
                <a:ea typeface="BIZ UDゴシック" panose="020B0400000000000000" pitchFamily="49" charset="-128"/>
              </a:rPr>
              <a:t>、メール、またはボランティアセ　</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ンターに来所し、①氏名（ふりがな）、②電話番号、③メール　</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アドレス、④希望日時、⑤使用機器（パソコン</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スマホ</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タブ</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レット）、⑥ボランティア活動内容を伝えてお申し込みください。</a:t>
            </a:r>
          </a:p>
        </p:txBody>
      </p:sp>
      <p:pic>
        <p:nvPicPr>
          <p:cNvPr id="50" name="図 49">
            <a:extLst>
              <a:ext uri="{FF2B5EF4-FFF2-40B4-BE49-F238E27FC236}">
                <a16:creationId xmlns:a16="http://schemas.microsoft.com/office/drawing/2014/main" id="{086AF892-3E47-4D76-93E8-B6E3B66B005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9615" y="8719856"/>
            <a:ext cx="592989" cy="548125"/>
          </a:xfrm>
          <a:prstGeom prst="rect">
            <a:avLst/>
          </a:prstGeom>
        </p:spPr>
      </p:pic>
    </p:spTree>
    <p:extLst>
      <p:ext uri="{BB962C8B-B14F-4D97-AF65-F5344CB8AC3E}">
        <p14:creationId xmlns:p14="http://schemas.microsoft.com/office/powerpoint/2010/main" val="271854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四角形: 角を丸くする 22">
            <a:extLst>
              <a:ext uri="{FF2B5EF4-FFF2-40B4-BE49-F238E27FC236}">
                <a16:creationId xmlns:a16="http://schemas.microsoft.com/office/drawing/2014/main" id="{9E9798FB-17C6-45BF-8144-91752FB77A40}"/>
              </a:ext>
            </a:extLst>
          </p:cNvPr>
          <p:cNvSpPr/>
          <p:nvPr/>
        </p:nvSpPr>
        <p:spPr>
          <a:xfrm>
            <a:off x="721473" y="6803827"/>
            <a:ext cx="5472110" cy="161108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5A923F0F-98D4-406C-B799-51E8EDCA07FB}"/>
              </a:ext>
            </a:extLst>
          </p:cNvPr>
          <p:cNvGraphicFramePr>
            <a:graphicFrameLocks noGrp="1"/>
          </p:cNvGraphicFramePr>
          <p:nvPr>
            <p:extLst>
              <p:ext uri="{D42A27DB-BD31-4B8C-83A1-F6EECF244321}">
                <p14:modId xmlns:p14="http://schemas.microsoft.com/office/powerpoint/2010/main" val="1062437305"/>
              </p:ext>
            </p:extLst>
          </p:nvPr>
        </p:nvGraphicFramePr>
        <p:xfrm>
          <a:off x="559836" y="1149079"/>
          <a:ext cx="5745621" cy="4747049"/>
        </p:xfrm>
        <a:graphic>
          <a:graphicData uri="http://schemas.openxmlformats.org/drawingml/2006/table">
            <a:tbl>
              <a:tblPr lastCol="1" bandRow="1" bandCol="1"/>
              <a:tblGrid>
                <a:gridCol w="1332959">
                  <a:extLst>
                    <a:ext uri="{9D8B030D-6E8A-4147-A177-3AD203B41FA5}">
                      <a16:colId xmlns:a16="http://schemas.microsoft.com/office/drawing/2014/main" val="1423831341"/>
                    </a:ext>
                  </a:extLst>
                </a:gridCol>
                <a:gridCol w="4412662">
                  <a:extLst>
                    <a:ext uri="{9D8B030D-6E8A-4147-A177-3AD203B41FA5}">
                      <a16:colId xmlns:a16="http://schemas.microsoft.com/office/drawing/2014/main" val="1042346826"/>
                    </a:ext>
                  </a:extLst>
                </a:gridCol>
              </a:tblGrid>
              <a:tr h="538997">
                <a:tc>
                  <a:txBody>
                    <a:bodyPr/>
                    <a:lstStyle/>
                    <a:p>
                      <a:pPr marL="825500" indent="-825500" algn="ctr">
                        <a:lnSpc>
                          <a:spcPct val="150000"/>
                        </a:lnSpc>
                      </a:pPr>
                      <a:r>
                        <a:rPr lang="ja-JP" sz="1200" b="1" spc="100" dirty="0">
                          <a:effectLst/>
                          <a:latin typeface="Mincho"/>
                          <a:ea typeface="HG丸ｺﾞｼｯｸM-PRO" panose="020F0600000000000000" pitchFamily="50" charset="-128"/>
                          <a:cs typeface="ＭＳ ゴシック" panose="020B0609070205080204" pitchFamily="49" charset="-128"/>
                        </a:rPr>
                        <a:t>ふりがな</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ct val="150000"/>
                        </a:lnSpc>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037626"/>
                  </a:ext>
                </a:extLst>
              </a:tr>
              <a:tr h="614696">
                <a:tc>
                  <a:txBody>
                    <a:bodyPr/>
                    <a:lstStyle/>
                    <a:p>
                      <a:pPr marL="825500" indent="-825500" algn="ctr">
                        <a:lnSpc>
                          <a:spcPts val="2240"/>
                        </a:lnSpc>
                      </a:pPr>
                      <a:r>
                        <a:rPr lang="ja-JP" sz="1400" b="1" spc="100" dirty="0">
                          <a:effectLst/>
                          <a:latin typeface="Mincho"/>
                          <a:ea typeface="HG丸ｺﾞｼｯｸM-PRO" panose="020F0600000000000000" pitchFamily="50" charset="-128"/>
                          <a:cs typeface="ＭＳ ゴシック" panose="020B0609070205080204" pitchFamily="49" charset="-128"/>
                        </a:rPr>
                        <a:t>氏　　名</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066148"/>
                  </a:ext>
                </a:extLst>
              </a:tr>
              <a:tr h="536254">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TEL/FAX</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marR="0" lvl="0" indent="-825500" algn="l" defTabSz="685800" rtl="0" eaLnBrk="1" fontAlgn="auto" latinLnBrk="0" hangingPunct="1">
                        <a:lnSpc>
                          <a:spcPts val="2240"/>
                        </a:lnSpc>
                        <a:spcBef>
                          <a:spcPts val="0"/>
                        </a:spcBef>
                        <a:spcAft>
                          <a:spcPts val="0"/>
                        </a:spcAft>
                        <a:buClrTx/>
                        <a:buSzTx/>
                        <a:buFontTx/>
                        <a:buNone/>
                        <a:tabLst/>
                        <a:defRPr/>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3356238"/>
                  </a:ext>
                </a:extLst>
              </a:tr>
              <a:tr h="579207">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MAIL</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97570"/>
                  </a:ext>
                </a:extLst>
              </a:tr>
              <a:tr h="827895">
                <a:tc>
                  <a:txBody>
                    <a:bodyPr/>
                    <a:lstStyle/>
                    <a:p>
                      <a:pPr marL="825500" indent="-825500" algn="ctr">
                        <a:lnSpc>
                          <a:spcPts val="2240"/>
                        </a:lnSpc>
                      </a:pPr>
                      <a:r>
                        <a:rPr lang="ja-JP" altLang="en-US" sz="1600" b="1" spc="175" dirty="0">
                          <a:effectLst/>
                          <a:latin typeface="Mincho"/>
                          <a:cs typeface="Mincho"/>
                        </a:rPr>
                        <a:t>受講希望日</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400" b="1" spc="175" dirty="0">
                          <a:effectLst/>
                          <a:latin typeface="Mincho"/>
                          <a:cs typeface="Mincho"/>
                        </a:rPr>
                        <a:t>　　月　　日（基礎編・応用編）</a:t>
                      </a:r>
                      <a:r>
                        <a:rPr lang="en-US" altLang="ja-JP" sz="1200" b="1" spc="175" dirty="0">
                          <a:effectLst/>
                          <a:latin typeface="Mincho"/>
                          <a:cs typeface="Mincho"/>
                        </a:rPr>
                        <a:t>※</a:t>
                      </a:r>
                      <a:r>
                        <a:rPr lang="ja-JP" altLang="en-US" sz="1200" b="1" spc="175" dirty="0">
                          <a:effectLst/>
                          <a:latin typeface="Mincho"/>
                          <a:cs typeface="Mincho"/>
                        </a:rPr>
                        <a:t>いずれかに○</a:t>
                      </a: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9449889"/>
                  </a:ext>
                </a:extLst>
              </a:tr>
              <a:tr h="495162">
                <a:tc>
                  <a:txBody>
                    <a:bodyPr/>
                    <a:lstStyle/>
                    <a:p>
                      <a:pPr marL="0" indent="0" algn="ctr">
                        <a:lnSpc>
                          <a:spcPts val="2240"/>
                        </a:lnSpc>
                      </a:pPr>
                      <a:r>
                        <a:rPr lang="ja-JP" altLang="en-US" sz="1600" b="1" spc="175" dirty="0">
                          <a:effectLst/>
                          <a:latin typeface="Mincho"/>
                          <a:cs typeface="Mincho"/>
                        </a:rPr>
                        <a:t>使用機器</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200" b="1" spc="175" dirty="0">
                          <a:effectLst/>
                          <a:latin typeface="Mincho"/>
                          <a:cs typeface="Mincho"/>
                        </a:rPr>
                        <a:t> パソコン・タブレット・スマーフォン</a:t>
                      </a:r>
                      <a:r>
                        <a:rPr lang="en-US" altLang="ja-JP" sz="1100" b="1" spc="175" dirty="0">
                          <a:effectLst/>
                          <a:latin typeface="Mincho"/>
                          <a:cs typeface="Mincho"/>
                        </a:rPr>
                        <a:t>※</a:t>
                      </a:r>
                      <a:r>
                        <a:rPr lang="ja-JP" altLang="en-US" sz="1100" b="1" spc="175" dirty="0">
                          <a:effectLst/>
                          <a:latin typeface="Mincho"/>
                          <a:cs typeface="Mincho"/>
                        </a:rPr>
                        <a:t>いずれかに○</a:t>
                      </a:r>
                      <a:endParaRPr lang="en-US" alt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5722380"/>
                  </a:ext>
                </a:extLst>
              </a:tr>
              <a:tr h="1154838">
                <a:tc>
                  <a:txBody>
                    <a:bodyPr/>
                    <a:lstStyle/>
                    <a:p>
                      <a:pPr marL="0" marR="0" lvl="0" indent="0" algn="ctr" defTabSz="685800" rtl="0" eaLnBrk="1" fontAlgn="auto" latinLnBrk="0" hangingPunct="1">
                        <a:lnSpc>
                          <a:spcPts val="2240"/>
                        </a:lnSpc>
                        <a:spcBef>
                          <a:spcPts val="0"/>
                        </a:spcBef>
                        <a:spcAft>
                          <a:spcPts val="0"/>
                        </a:spcAft>
                        <a:buClrTx/>
                        <a:buSzTx/>
                        <a:buFontTx/>
                        <a:buNone/>
                        <a:tabLst/>
                        <a:defRPr/>
                      </a:pP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ja-JP" sz="1400" b="1" spc="100" dirty="0">
                          <a:effectLst/>
                          <a:latin typeface="Mincho"/>
                          <a:ea typeface="HG丸ｺﾞｼｯｸM-PRO" panose="020F0600000000000000" pitchFamily="50" charset="-128"/>
                          <a:cs typeface="ＭＳ ゴシック" panose="020B0609070205080204" pitchFamily="49" charset="-128"/>
                        </a:rPr>
                        <a:t>ボランティア</a:t>
                      </a: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en-US" sz="1400" b="1" spc="100" dirty="0">
                          <a:effectLst/>
                          <a:latin typeface="Mincho"/>
                          <a:ea typeface="HG丸ｺﾞｼｯｸM-PRO" panose="020F0600000000000000" pitchFamily="50" charset="-128"/>
                          <a:cs typeface="ＭＳ ゴシック" panose="020B0609070205080204" pitchFamily="49" charset="-128"/>
                        </a:rPr>
                        <a:t>活動の内容</a:t>
                      </a:r>
                      <a:endParaRPr lang="ja-JP" altLang="ja-JP" sz="1400" b="1" spc="175" dirty="0">
                        <a:effectLst/>
                        <a:latin typeface="Mincho"/>
                        <a:cs typeface="Mincho"/>
                      </a:endParaRPr>
                    </a:p>
                    <a:p>
                      <a:pPr marL="825500" indent="-825500" algn="ctr">
                        <a:lnSpc>
                          <a:spcPts val="2240"/>
                        </a:lnSpc>
                      </a:pPr>
                      <a:endParaRPr lang="ja-JP" altLang="ja-JP" sz="18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9269409"/>
                  </a:ext>
                </a:extLst>
              </a:tr>
            </a:tbl>
          </a:graphicData>
        </a:graphic>
      </p:graphicFrame>
      <p:sp>
        <p:nvSpPr>
          <p:cNvPr id="7" name="Text Box 9">
            <a:extLst>
              <a:ext uri="{FF2B5EF4-FFF2-40B4-BE49-F238E27FC236}">
                <a16:creationId xmlns:a16="http://schemas.microsoft.com/office/drawing/2014/main" id="{EFCE263F-0486-4FEC-A500-907A79CCA874}"/>
              </a:ext>
            </a:extLst>
          </p:cNvPr>
          <p:cNvSpPr txBox="1">
            <a:spLocks noChangeArrowheads="1"/>
          </p:cNvSpPr>
          <p:nvPr/>
        </p:nvSpPr>
        <p:spPr bwMode="auto">
          <a:xfrm>
            <a:off x="692945" y="8521959"/>
            <a:ext cx="5472110" cy="1013763"/>
          </a:xfrm>
          <a:prstGeom prst="rect">
            <a:avLst/>
          </a:prstGeom>
          <a:solidFill>
            <a:srgbClr val="FFFFFF"/>
          </a:solidFill>
          <a:ln w="28575" cap="rnd">
            <a:solidFill>
              <a:srgbClr val="000000"/>
            </a:solidFill>
            <a:prstDash val="sysDot"/>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ja-JP" sz="1400" b="0" i="0" u="sng" strike="noStrike" cap="none" normalizeH="0" baseline="0" dirty="0">
                <a:ln>
                  <a:noFill/>
                </a:ln>
                <a:solidFill>
                  <a:srgbClr val="000000"/>
                </a:solidFill>
                <a:effectLst/>
                <a:latin typeface="HG創英角ﾎﾟｯﾌﾟ体" panose="040B0A09000000000000" pitchFamily="49" charset="-128"/>
                <a:ea typeface="HG創英角ﾎﾟｯﾌﾟ体" panose="040B0A09000000000000" pitchFamily="49" charset="-128"/>
                <a:cs typeface="Times New Roman" panose="02020603050405020304" pitchFamily="18" charset="0"/>
              </a:rPr>
              <a:t>三鷹市社会福祉協議会（略称：みたか社協）の会員募集中！</a:t>
            </a:r>
            <a:endParaRPr kumimoji="0" lang="ja-JP" altLang="ja-JP"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みたか社協では、三鷹の福祉・ボランティア活動を支援する会員を募集しております。年額一口</a:t>
            </a:r>
            <a:r>
              <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500</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円から会員になれます。入会申し込みは、本会総務係（</a:t>
            </a:r>
            <a:r>
              <a:rPr kumimoji="0" lang="en-US" altLang="ja-JP" sz="140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46-1108</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）までお問い合わせください。</a:t>
            </a:r>
            <a:endPar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9" name="Rectangle 13">
            <a:extLst>
              <a:ext uri="{FF2B5EF4-FFF2-40B4-BE49-F238E27FC236}">
                <a16:creationId xmlns:a16="http://schemas.microsoft.com/office/drawing/2014/main" id="{A09D51DF-E809-431F-B0F4-BD51967A61EA}"/>
              </a:ext>
            </a:extLst>
          </p:cNvPr>
          <p:cNvSpPr>
            <a:spLocks noChangeArrowheads="1"/>
          </p:cNvSpPr>
          <p:nvPr/>
        </p:nvSpPr>
        <p:spPr bwMode="auto">
          <a:xfrm>
            <a:off x="393539" y="314199"/>
            <a:ext cx="6070918"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76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76200" algn="ctr" defTabSz="914400" rtl="0" eaLnBrk="0" fontAlgn="base" latinLnBrk="0" hangingPunct="0">
              <a:lnSpc>
                <a:spcPct val="15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講座の５日前</a:t>
            </a: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までにお申込ください＊</a:t>
            </a:r>
            <a:endParaRPr kumimoji="0" lang="ja-JP" altLang="ja-JP" sz="400" b="0" i="0" u="none" strike="noStrike" cap="none" normalizeH="0" baseline="0" dirty="0">
              <a:ln>
                <a:noFill/>
              </a:ln>
              <a:solidFill>
                <a:schemeClr val="tx1"/>
              </a:solidFill>
              <a:effectLst/>
            </a:endParaRPr>
          </a:p>
          <a:p>
            <a:pPr marL="0" marR="0" lvl="0" indent="76200" algn="l" defTabSz="914400" rtl="0" eaLnBrk="0" fontAlgn="base" latinLnBrk="0" hangingPunct="0">
              <a:lnSpc>
                <a:spcPct val="100000"/>
              </a:lnSpc>
              <a:spcBef>
                <a:spcPct val="0"/>
              </a:spcBef>
              <a:spcAft>
                <a:spcPct val="0"/>
              </a:spcAft>
              <a:buClrTx/>
              <a:buSzTx/>
              <a:buFontTx/>
              <a:buNone/>
              <a:tabLst/>
            </a:pPr>
            <a:r>
              <a:rPr kumimoji="0" lang="ja-JP" altLang="en-US"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やってみよう！はじめての</a:t>
            </a:r>
            <a:r>
              <a:rPr kumimoji="0" lang="en-US"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ZOOM</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a:t>
            </a:r>
            <a:r>
              <a:rPr kumimoji="0" lang="ja-JP" altLang="en-US" sz="2000" b="1" dirty="0">
                <a:solidFill>
                  <a:srgbClr val="000000"/>
                </a:solidFill>
                <a:latin typeface="HG丸ｺﾞｼｯｸM-PRO" panose="020F0600000000000000" pitchFamily="50" charset="-128"/>
                <a:ea typeface="HG丸ｺﾞｼｯｸM-PRO" panose="020F0600000000000000" pitchFamily="50" charset="-128"/>
                <a:cs typeface="ＭＳ ゴシック" panose="020B0609070205080204" pitchFamily="49" charset="-128"/>
              </a:rPr>
              <a:t> </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参加申込書</a:t>
            </a:r>
            <a:endParaRPr kumimoji="0" lang="ja-JP" altLang="ja-JP" sz="400" b="1" i="0" u="none" strike="noStrike" cap="none" normalizeH="0" baseline="0" dirty="0">
              <a:ln>
                <a:noFill/>
              </a:ln>
              <a:solidFill>
                <a:schemeClr val="tx1"/>
              </a:solidFill>
              <a:effectLst/>
            </a:endParaRPr>
          </a:p>
        </p:txBody>
      </p:sp>
      <p:sp>
        <p:nvSpPr>
          <p:cNvPr id="10" name="Rectangle 14">
            <a:extLst>
              <a:ext uri="{FF2B5EF4-FFF2-40B4-BE49-F238E27FC236}">
                <a16:creationId xmlns:a16="http://schemas.microsoft.com/office/drawing/2014/main" id="{35EF2583-3D4F-4F43-BBA9-C5BFDC6DCA1A}"/>
              </a:ext>
            </a:extLst>
          </p:cNvPr>
          <p:cNvSpPr>
            <a:spLocks noChangeArrowheads="1"/>
          </p:cNvSpPr>
          <p:nvPr/>
        </p:nvSpPr>
        <p:spPr bwMode="auto">
          <a:xfrm>
            <a:off x="549434" y="6196211"/>
            <a:ext cx="591502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71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上記申込用紙に必要事項をご記入の上、</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FAX</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0422-76-1273</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でお申し込み下さい。メールや電話でのお申込も受</a:t>
            </a:r>
            <a:r>
              <a:rPr kumimoji="0" lang="ja-JP" altLang="en-US" sz="1200" dirty="0">
                <a:latin typeface="HG丸ｺﾞｼｯｸM-PRO" panose="020F0600000000000000" pitchFamily="50" charset="-128"/>
                <a:ea typeface="HG丸ｺﾞｼｯｸM-PRO" panose="020F0600000000000000" pitchFamily="50" charset="-128"/>
                <a:cs typeface="ＭＳ ゴシック" panose="020B0609070205080204" pitchFamily="49" charset="-128"/>
              </a:rPr>
              <a:t>け</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付けております。</a:t>
            </a:r>
            <a:endParaRPr kumimoji="0" lang="ja-JP" altLang="en-US" sz="400" b="0" i="0" u="none" strike="noStrike" cap="none" normalizeH="0" baseline="0" dirty="0">
              <a:ln>
                <a:noFill/>
              </a:ln>
              <a:solidFill>
                <a:schemeClr val="tx1"/>
              </a:solidFill>
              <a:effectLst/>
            </a:endParaRPr>
          </a:p>
          <a:p>
            <a:pPr marL="0" marR="0" lvl="0" indent="8890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12" name="テキスト ボックス 11">
            <a:extLst>
              <a:ext uri="{FF2B5EF4-FFF2-40B4-BE49-F238E27FC236}">
                <a16:creationId xmlns:a16="http://schemas.microsoft.com/office/drawing/2014/main" id="{2C8EECE1-0CBF-44B8-98BE-F35C27E8CE7F}"/>
              </a:ext>
            </a:extLst>
          </p:cNvPr>
          <p:cNvSpPr txBox="1"/>
          <p:nvPr/>
        </p:nvSpPr>
        <p:spPr>
          <a:xfrm>
            <a:off x="549435" y="5913412"/>
            <a:ext cx="5915022" cy="246221"/>
          </a:xfrm>
          <a:prstGeom prst="rect">
            <a:avLst/>
          </a:prstGeom>
          <a:noFill/>
        </p:spPr>
        <p:txBody>
          <a:bodyPr wrap="square" rtlCol="0">
            <a:spAutoFit/>
          </a:bodyPr>
          <a:lstStyle/>
          <a:p>
            <a:pPr algn="ctr"/>
            <a:r>
              <a:rPr kumimoji="0" lang="ja-JP"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※お申し込み時にいただいた個人情報は本講座以外では使用しません。</a:t>
            </a:r>
            <a:endParaRPr kumimoji="0" lang="ja-JP" altLang="ja-JP" sz="200" b="1" i="0" u="none" strike="noStrike" cap="none" normalizeH="0" baseline="0" dirty="0">
              <a:ln>
                <a:noFill/>
              </a:ln>
              <a:solidFill>
                <a:schemeClr val="tx1"/>
              </a:solidFill>
              <a:effectLst/>
            </a:endParaRPr>
          </a:p>
        </p:txBody>
      </p:sp>
      <p:sp>
        <p:nvSpPr>
          <p:cNvPr id="22" name="テキスト ボックス 21">
            <a:extLst>
              <a:ext uri="{FF2B5EF4-FFF2-40B4-BE49-F238E27FC236}">
                <a16:creationId xmlns:a16="http://schemas.microsoft.com/office/drawing/2014/main" id="{14992D07-DEB3-47D2-9BEF-0DB81997EFD4}"/>
              </a:ext>
            </a:extLst>
          </p:cNvPr>
          <p:cNvSpPr txBox="1"/>
          <p:nvPr/>
        </p:nvSpPr>
        <p:spPr>
          <a:xfrm>
            <a:off x="791545" y="6916872"/>
            <a:ext cx="5274906" cy="1384995"/>
          </a:xfrm>
          <a:prstGeom prst="rect">
            <a:avLst/>
          </a:prstGeom>
          <a:noFill/>
        </p:spPr>
        <p:txBody>
          <a:bodyPr wrap="square">
            <a:spAutoFit/>
          </a:bodyP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社会福祉法人 三鷹市社会福祉協議会 </a:t>
            </a:r>
            <a:r>
              <a:rPr lang="ja-JP" altLang="en-US" sz="1400" b="1" dirty="0">
                <a:solidFill>
                  <a:prstClr val="black"/>
                </a:solidFill>
                <a:latin typeface="游ゴシック Light" panose="020B0300000000000000" pitchFamily="50" charset="-128"/>
                <a:ea typeface="游ゴシック Light" panose="020B0300000000000000" pitchFamily="50" charset="-128"/>
              </a:rPr>
              <a:t>ボランティア推進係　　</a:t>
            </a:r>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endParaRPr lang="ja-JP" altLang="en-US" sz="1400" dirty="0"/>
          </a:p>
        </p:txBody>
      </p:sp>
      <p:sp>
        <p:nvSpPr>
          <p:cNvPr id="24" name="正方形/長方形 23">
            <a:extLst>
              <a:ext uri="{FF2B5EF4-FFF2-40B4-BE49-F238E27FC236}">
                <a16:creationId xmlns:a16="http://schemas.microsoft.com/office/drawing/2014/main" id="{83892F07-76DE-4D25-986D-FAE7A48F6096}"/>
              </a:ext>
            </a:extLst>
          </p:cNvPr>
          <p:cNvSpPr/>
          <p:nvPr/>
        </p:nvSpPr>
        <p:spPr>
          <a:xfrm>
            <a:off x="609599" y="6183923"/>
            <a:ext cx="5695858" cy="5371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図 24">
            <a:extLst>
              <a:ext uri="{FF2B5EF4-FFF2-40B4-BE49-F238E27FC236}">
                <a16:creationId xmlns:a16="http://schemas.microsoft.com/office/drawing/2014/main" id="{86222B45-9D52-44D9-9D3C-6B9FFBC839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1545" y="7344308"/>
            <a:ext cx="592989" cy="548125"/>
          </a:xfrm>
          <a:prstGeom prst="rect">
            <a:avLst/>
          </a:prstGeom>
        </p:spPr>
      </p:pic>
    </p:spTree>
    <p:extLst>
      <p:ext uri="{BB962C8B-B14F-4D97-AF65-F5344CB8AC3E}">
        <p14:creationId xmlns:p14="http://schemas.microsoft.com/office/powerpoint/2010/main" val="10605563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1232</TotalTime>
  <Words>490</Words>
  <Application>Microsoft Office PowerPoint</Application>
  <PresentationFormat>A4 210 x 297 mm</PresentationFormat>
  <Paragraphs>54</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BIZ UDPゴシック</vt:lpstr>
      <vt:lpstr>BIZ UDゴシック</vt:lpstr>
      <vt:lpstr>HG丸ｺﾞｼｯｸM-PRO</vt:lpstr>
      <vt:lpstr>HG創英角ﾎﾟｯﾌﾟ体</vt:lpstr>
      <vt:lpstr>ＭＳ Ｐゴシック</vt:lpstr>
      <vt:lpstr>Mincho</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nms111</dc:creator>
  <cp:lastModifiedBy>ms098</cp:lastModifiedBy>
  <cp:revision>88</cp:revision>
  <cp:lastPrinted>2020-09-23T02:49:37Z</cp:lastPrinted>
  <dcterms:created xsi:type="dcterms:W3CDTF">2018-06-04T23:51:05Z</dcterms:created>
  <dcterms:modified xsi:type="dcterms:W3CDTF">2021-10-08T00:01:25Z</dcterms:modified>
</cp:coreProperties>
</file>