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s098" initials="m" lastIdx="2" clrIdx="0">
    <p:extLst>
      <p:ext uri="{19B8F6BF-5375-455C-9EA6-DF929625EA0E}">
        <p15:presenceInfo xmlns:p15="http://schemas.microsoft.com/office/powerpoint/2012/main" userId="S::nms098@mitakashakyo1.onmicrosoft.com::81564132-9728-44d1-bb21-a13e165cb4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6F4"/>
    <a:srgbClr val="FDCBE9"/>
    <a:srgbClr val="FDB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47" autoAdjust="0"/>
  </p:normalViewPr>
  <p:slideViewPr>
    <p:cSldViewPr snapToGrid="0" showGuides="1">
      <p:cViewPr>
        <p:scale>
          <a:sx n="95" d="100"/>
          <a:sy n="95" d="100"/>
        </p:scale>
        <p:origin x="1699" y="-2515"/>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06751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98398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861519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01371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46037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2021/5/20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27094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81DA2A-466B-4D75-B255-FEFE7DBAB5F7}" type="datetimeFigureOut">
              <a:rPr kumimoji="1" lang="ja-JP" altLang="en-US" smtClean="0"/>
              <a:t>2021/5/20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796383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81DA2A-466B-4D75-B255-FEFE7DBAB5F7}" type="datetimeFigureOut">
              <a:rPr kumimoji="1" lang="ja-JP" altLang="en-US" smtClean="0"/>
              <a:t>2021/5/20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414554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1DA2A-466B-4D75-B255-FEFE7DBAB5F7}" type="datetimeFigureOut">
              <a:rPr kumimoji="1" lang="ja-JP" altLang="en-US" smtClean="0"/>
              <a:t>2021/5/20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2039293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2021/5/20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60635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2021/5/20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931663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E81DA2A-466B-4D75-B255-FEFE7DBAB5F7}" type="datetimeFigureOut">
              <a:rPr kumimoji="1" lang="ja-JP" altLang="en-US" smtClean="0"/>
              <a:t>2021/5/20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7184872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図形&#10;&#10;中程度の精度で自動的に生成された説明">
            <a:extLst>
              <a:ext uri="{FF2B5EF4-FFF2-40B4-BE49-F238E27FC236}">
                <a16:creationId xmlns:a16="http://schemas.microsoft.com/office/drawing/2014/main" id="{15C63451-5245-4011-A8F0-A287978828E9}"/>
              </a:ext>
            </a:extLst>
          </p:cNvPr>
          <p:cNvPicPr>
            <a:picLocks noChangeAspect="1"/>
          </p:cNvPicPr>
          <p:nvPr/>
        </p:nvPicPr>
        <p:blipFill rotWithShape="1">
          <a:blip r:embed="rId2">
            <a:extLst>
              <a:ext uri="{28A0092B-C50C-407E-A947-70E740481C1C}">
                <a14:useLocalDpi xmlns:a14="http://schemas.microsoft.com/office/drawing/2010/main" val="0"/>
              </a:ext>
            </a:extLst>
          </a:blip>
          <a:srcRect l="37546" t="80940" r="46367" b="5029"/>
          <a:stretch/>
        </p:blipFill>
        <p:spPr>
          <a:xfrm>
            <a:off x="4031135" y="2246234"/>
            <a:ext cx="2775991" cy="952652"/>
          </a:xfrm>
          <a:prstGeom prst="rect">
            <a:avLst/>
          </a:prstGeom>
        </p:spPr>
      </p:pic>
      <p:pic>
        <p:nvPicPr>
          <p:cNvPr id="6" name="図 5" descr="図形&#10;&#10;中程度の精度で自動的に生成された説明">
            <a:extLst>
              <a:ext uri="{FF2B5EF4-FFF2-40B4-BE49-F238E27FC236}">
                <a16:creationId xmlns:a16="http://schemas.microsoft.com/office/drawing/2014/main" id="{BEF4AE7E-8E50-4352-969B-6174760333A7}"/>
              </a:ext>
            </a:extLst>
          </p:cNvPr>
          <p:cNvPicPr>
            <a:picLocks noChangeAspect="1"/>
          </p:cNvPicPr>
          <p:nvPr/>
        </p:nvPicPr>
        <p:blipFill rotWithShape="1">
          <a:blip r:embed="rId2">
            <a:extLst>
              <a:ext uri="{28A0092B-C50C-407E-A947-70E740481C1C}">
                <a14:useLocalDpi xmlns:a14="http://schemas.microsoft.com/office/drawing/2010/main" val="0"/>
              </a:ext>
            </a:extLst>
          </a:blip>
          <a:srcRect l="36767" t="26859" r="45309" b="63473"/>
          <a:stretch/>
        </p:blipFill>
        <p:spPr>
          <a:xfrm>
            <a:off x="1" y="1968864"/>
            <a:ext cx="2920232" cy="1374693"/>
          </a:xfrm>
          <a:prstGeom prst="rect">
            <a:avLst/>
          </a:prstGeom>
        </p:spPr>
      </p:pic>
      <p:pic>
        <p:nvPicPr>
          <p:cNvPr id="17" name="図 16" descr="アイコン が含まれている画像&#10;&#10;自動的に生成された説明">
            <a:extLst>
              <a:ext uri="{FF2B5EF4-FFF2-40B4-BE49-F238E27FC236}">
                <a16:creationId xmlns:a16="http://schemas.microsoft.com/office/drawing/2014/main" id="{A3EA1029-410E-45C5-8B56-1D742D9DA4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6301" y="13296"/>
            <a:ext cx="5353018" cy="2102299"/>
          </a:xfrm>
          <a:prstGeom prst="rect">
            <a:avLst/>
          </a:prstGeom>
        </p:spPr>
      </p:pic>
      <p:sp>
        <p:nvSpPr>
          <p:cNvPr id="10" name="テキスト ボックス 9"/>
          <p:cNvSpPr txBox="1"/>
          <p:nvPr/>
        </p:nvSpPr>
        <p:spPr>
          <a:xfrm>
            <a:off x="712894" y="436613"/>
            <a:ext cx="5679831" cy="1446550"/>
          </a:xfrm>
          <a:prstGeom prst="rect">
            <a:avLst/>
          </a:prstGeom>
          <a:noFill/>
        </p:spPr>
        <p:txBody>
          <a:bodyPr wrap="square" rtlCol="0">
            <a:spAutoFit/>
          </a:bodyPr>
          <a:lstStyle/>
          <a:p>
            <a:pPr algn="ctr"/>
            <a:r>
              <a:rPr kumimoji="1" lang="ja-JP" altLang="en-US" sz="32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rPr>
              <a:t>朗読ボランティア</a:t>
            </a:r>
            <a:endParaRPr kumimoji="1" lang="en-US" altLang="ja-JP" sz="32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endParaRPr>
          </a:p>
          <a:p>
            <a:pPr algn="ctr"/>
            <a:r>
              <a:rPr kumimoji="1" lang="ja-JP" altLang="en-US" sz="32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rPr>
              <a:t>養成講座</a:t>
            </a:r>
            <a:endParaRPr kumimoji="1" lang="en-US" altLang="ja-JP" sz="32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endParaRPr>
          </a:p>
          <a:p>
            <a:pPr algn="ctr"/>
            <a:r>
              <a:rPr lang="ja-JP" altLang="en-US" sz="24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rPr>
              <a:t>～初級編　全５回講座～</a:t>
            </a:r>
            <a:endParaRPr kumimoji="1" lang="ja-JP" altLang="en-US" sz="24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endParaRPr>
          </a:p>
        </p:txBody>
      </p:sp>
      <p:sp>
        <p:nvSpPr>
          <p:cNvPr id="12" name="テキスト ボックス 11"/>
          <p:cNvSpPr txBox="1"/>
          <p:nvPr/>
        </p:nvSpPr>
        <p:spPr>
          <a:xfrm>
            <a:off x="-284366" y="203167"/>
            <a:ext cx="5863974" cy="369332"/>
          </a:xfrm>
          <a:prstGeom prst="rect">
            <a:avLst/>
          </a:prstGeom>
          <a:noFill/>
        </p:spPr>
        <p:txBody>
          <a:bodyPr wrap="square" rtlCol="0">
            <a:spAutoFit/>
          </a:bodyPr>
          <a:lstStyle/>
          <a:p>
            <a:r>
              <a:rPr lang="ja-JP" altLang="en-US" b="1" dirty="0">
                <a:latin typeface="02うつくし明朝体" panose="02000600000000000000" pitchFamily="50" charset="-128"/>
                <a:ea typeface="02うつくし明朝体" panose="02000600000000000000" pitchFamily="50" charset="-128"/>
              </a:rPr>
              <a:t>　</a:t>
            </a:r>
            <a:endParaRPr kumimoji="1" lang="ja-JP" altLang="en-US" dirty="0">
              <a:latin typeface="02うつくし明朝体" panose="02000600000000000000" pitchFamily="50" charset="-128"/>
              <a:ea typeface="02うつくし明朝体" panose="02000600000000000000" pitchFamily="50" charset="-128"/>
            </a:endParaRPr>
          </a:p>
        </p:txBody>
      </p:sp>
      <p:sp>
        <p:nvSpPr>
          <p:cNvPr id="16" name="テキスト ボックス 15"/>
          <p:cNvSpPr txBox="1"/>
          <p:nvPr/>
        </p:nvSpPr>
        <p:spPr>
          <a:xfrm>
            <a:off x="656275" y="3248046"/>
            <a:ext cx="6851470" cy="4708981"/>
          </a:xfrm>
          <a:prstGeom prst="rect">
            <a:avLst/>
          </a:prstGeom>
          <a:noFill/>
        </p:spPr>
        <p:txBody>
          <a:bodyPr wrap="square" rtlCol="0">
            <a:spAutoFit/>
          </a:bodyPr>
          <a:lstStyle/>
          <a:p>
            <a:pPr>
              <a:lnSpc>
                <a:spcPct val="150000"/>
              </a:lnSpc>
            </a:pP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実施期間　令和</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3</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年</a:t>
            </a:r>
            <a:r>
              <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8</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月</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5</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日（木）</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～令和</a:t>
            </a:r>
            <a:r>
              <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3</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年</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9</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月</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9</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日（木）</a:t>
            </a:r>
            <a:r>
              <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全</a:t>
            </a:r>
            <a:r>
              <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5</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回</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会　　　場　元気創造プラザ</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3</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階会議室（新川</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6‐37‐1</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）、および</a:t>
            </a:r>
            <a:endPar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      </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　　　　みたかボランティアセンター会議室（上連雀</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8‐3‐10</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対　　　象　朗読ボランティア活動に参加意欲のある方</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　　　　　　　</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市内在住・在勤・在学者・在活動者の方で全回出席できる方優先</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a:t>
            </a:r>
          </a:p>
          <a:p>
            <a:pPr>
              <a:lnSpc>
                <a:spcPct val="150000"/>
              </a:lnSpc>
            </a:pP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定　　　員　</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12</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名（定員になり次第締切）</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受　講　料　</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1,200</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円（社協会員は</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1,000</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円）</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講　　　師　拓殖大学・学習院大学・音声表現学苑　講師　田中　洋子　氏</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a:t>
            </a:r>
            <a:endPar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　　　　　　　国立大学講師・篠笛奏者　山口　通　氏</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主　　　催　社会福祉法人 三鷹市社会福祉協議会</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共　　　催　朗読ボランティアグループ「ういろうの会」</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申込方法　令和</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3</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年</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7</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月</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30</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日（金）までに</a:t>
            </a:r>
            <a:r>
              <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TEL</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a:t>
            </a:r>
            <a:r>
              <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FAX</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・メール、又は直接申込</a:t>
            </a:r>
            <a:endParaRPr kumimoji="1" lang="ja-JP" altLang="en-US" sz="1400" b="1" dirty="0">
              <a:effectLst>
                <a:outerShdw blurRad="38100" dist="38100" dir="2700000" algn="tl">
                  <a:srgbClr val="000000">
                    <a:alpha val="43137"/>
                  </a:srgbClr>
                </a:outerShdw>
              </a:effectLst>
              <a:latin typeface="飴鞭ゴシック-04" panose="02000600000000000000" pitchFamily="2" charset="-128"/>
              <a:ea typeface="飴鞭ゴシック-04" panose="02000600000000000000" pitchFamily="2" charset="-128"/>
            </a:endParaRPr>
          </a:p>
          <a:p>
            <a:endParaRPr kumimoji="1" lang="ja-JP" altLang="en-US" sz="1600" b="1" dirty="0">
              <a:effectLst>
                <a:outerShdw blurRad="38100" dist="38100" dir="2700000" algn="tl">
                  <a:srgbClr val="000000">
                    <a:alpha val="43137"/>
                  </a:srgbClr>
                </a:outerShdw>
              </a:effectLst>
              <a:latin typeface="+mj-ea"/>
              <a:ea typeface="+mj-ea"/>
            </a:endParaRPr>
          </a:p>
          <a:p>
            <a:endParaRPr kumimoji="1" lang="ja-JP" altLang="en-US" sz="1600" b="1" dirty="0">
              <a:effectLst>
                <a:outerShdw blurRad="38100" dist="38100" dir="2700000" algn="tl">
                  <a:srgbClr val="000000">
                    <a:alpha val="43137"/>
                  </a:srgbClr>
                </a:outerShdw>
              </a:effectLst>
              <a:latin typeface="+mj-ea"/>
              <a:ea typeface="+mj-ea"/>
            </a:endParaRPr>
          </a:p>
          <a:p>
            <a:endParaRPr kumimoji="1" lang="ja-JP" altLang="en-US" sz="1600" b="1" dirty="0">
              <a:effectLst>
                <a:outerShdw blurRad="38100" dist="38100" dir="2700000" algn="tl">
                  <a:srgbClr val="000000">
                    <a:alpha val="43137"/>
                  </a:srgbClr>
                </a:outerShdw>
              </a:effectLst>
              <a:latin typeface="+mj-ea"/>
              <a:ea typeface="+mj-ea"/>
            </a:endParaRPr>
          </a:p>
        </p:txBody>
      </p:sp>
      <p:sp>
        <p:nvSpPr>
          <p:cNvPr id="24" name="角丸四角形 23"/>
          <p:cNvSpPr/>
          <p:nvPr/>
        </p:nvSpPr>
        <p:spPr>
          <a:xfrm>
            <a:off x="1326837" y="7141877"/>
            <a:ext cx="4902482" cy="1100980"/>
          </a:xfrm>
          <a:prstGeom prst="roundRect">
            <a:avLst>
              <a:gd name="adj" fmla="val 11124"/>
            </a:avLst>
          </a:prstGeom>
          <a:solidFill>
            <a:srgbClr val="FEE6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mj-ea"/>
                <a:ea typeface="+mj-ea"/>
              </a:rPr>
              <a:t>社会福祉法人 三鷹市社会福祉協議会　</a:t>
            </a:r>
            <a:r>
              <a:rPr lang="ja-JP" altLang="en-US" sz="1400" b="1" dirty="0">
                <a:solidFill>
                  <a:prstClr val="black"/>
                </a:solidFill>
                <a:latin typeface="游ゴシック Light" panose="020B0300000000000000" pitchFamily="50" charset="-128"/>
                <a:ea typeface="游ゴシック Light" panose="020B0300000000000000" pitchFamily="50" charset="-128"/>
              </a:rPr>
              <a:t>ボランティア推進係　　</a:t>
            </a:r>
            <a:endParaRPr lang="en-US" altLang="ja-JP" sz="1400" b="1" dirty="0">
              <a:solidFill>
                <a:schemeClr val="tx1"/>
              </a:solidFill>
              <a:latin typeface="+mj-ea"/>
              <a:ea typeface="+mj-ea"/>
            </a:endParaRPr>
          </a:p>
          <a:p>
            <a:r>
              <a:rPr lang="ja-JP" altLang="en-US" sz="1400" b="1" dirty="0">
                <a:solidFill>
                  <a:schemeClr val="tx1"/>
                </a:solidFill>
                <a:latin typeface="+mj-ea"/>
                <a:ea typeface="+mj-ea"/>
              </a:rPr>
              <a:t>みたかボランティアセンター</a:t>
            </a:r>
            <a:endParaRPr lang="en-US" altLang="ja-JP" sz="1400" b="1" dirty="0">
              <a:solidFill>
                <a:schemeClr val="tx1"/>
              </a:solidFill>
              <a:latin typeface="+mj-ea"/>
              <a:ea typeface="+mj-ea"/>
            </a:endParaRPr>
          </a:p>
          <a:p>
            <a:r>
              <a:rPr lang="ja-JP" altLang="en-US" sz="1400" b="1" dirty="0">
                <a:solidFill>
                  <a:schemeClr val="tx1"/>
                </a:solidFill>
                <a:latin typeface="+mj-ea"/>
                <a:ea typeface="+mj-ea"/>
              </a:rPr>
              <a:t>〒</a:t>
            </a:r>
            <a:r>
              <a:rPr lang="en-US" altLang="ja-JP" sz="1400" b="1" dirty="0">
                <a:solidFill>
                  <a:schemeClr val="tx1"/>
                </a:solidFill>
                <a:latin typeface="+mj-ea"/>
                <a:ea typeface="+mj-ea"/>
              </a:rPr>
              <a:t>181-0012</a:t>
            </a:r>
            <a:r>
              <a:rPr lang="ja-JP" altLang="en-US" sz="1400" b="1" dirty="0">
                <a:solidFill>
                  <a:schemeClr val="tx1"/>
                </a:solidFill>
                <a:latin typeface="+mj-ea"/>
                <a:ea typeface="+mj-ea"/>
              </a:rPr>
              <a:t>　三鷹市上連雀</a:t>
            </a:r>
            <a:r>
              <a:rPr lang="en-US" altLang="ja-JP" sz="1400" b="1" dirty="0">
                <a:solidFill>
                  <a:schemeClr val="tx1"/>
                </a:solidFill>
                <a:latin typeface="+mj-ea"/>
                <a:ea typeface="+mj-ea"/>
              </a:rPr>
              <a:t>8-3-10</a:t>
            </a:r>
            <a:r>
              <a:rPr lang="ja-JP" altLang="en-US" sz="1400" b="1" dirty="0">
                <a:solidFill>
                  <a:schemeClr val="tx1"/>
                </a:solidFill>
                <a:latin typeface="+mj-ea"/>
                <a:ea typeface="+mj-ea"/>
              </a:rPr>
              <a:t>　上連雀分庁舎</a:t>
            </a:r>
            <a:r>
              <a:rPr lang="en-US" altLang="ja-JP" sz="1400" b="1" dirty="0">
                <a:solidFill>
                  <a:schemeClr val="tx1"/>
                </a:solidFill>
                <a:latin typeface="+mj-ea"/>
                <a:ea typeface="+mj-ea"/>
              </a:rPr>
              <a:t>1</a:t>
            </a:r>
            <a:r>
              <a:rPr lang="ja-JP" altLang="en-US" sz="1400" b="1" dirty="0">
                <a:solidFill>
                  <a:schemeClr val="tx1"/>
                </a:solidFill>
                <a:latin typeface="+mj-ea"/>
                <a:ea typeface="+mj-ea"/>
              </a:rPr>
              <a:t>階</a:t>
            </a:r>
          </a:p>
          <a:p>
            <a:r>
              <a:rPr lang="en-US" altLang="ja-JP" sz="1400" b="1" dirty="0">
                <a:solidFill>
                  <a:schemeClr val="tx1"/>
                </a:solidFill>
                <a:latin typeface="+mj-ea"/>
                <a:ea typeface="+mj-ea"/>
              </a:rPr>
              <a:t>TEL</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0422-76-1271</a:t>
            </a:r>
            <a:r>
              <a:rPr lang="ja-JP" altLang="en-US" sz="1400" b="1" dirty="0">
                <a:solidFill>
                  <a:schemeClr val="tx1"/>
                </a:solidFill>
                <a:latin typeface="+mj-ea"/>
                <a:ea typeface="+mj-ea"/>
              </a:rPr>
              <a:t>　</a:t>
            </a:r>
            <a:r>
              <a:rPr lang="en-US" altLang="ja-JP" sz="1400" b="1" dirty="0">
                <a:solidFill>
                  <a:schemeClr val="tx1"/>
                </a:solidFill>
                <a:latin typeface="+mj-ea"/>
                <a:ea typeface="+mj-ea"/>
              </a:rPr>
              <a:t>FAX</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0422-76-1273</a:t>
            </a:r>
            <a:endParaRPr lang="ja-JP" altLang="en-US" sz="1400" b="1" dirty="0">
              <a:solidFill>
                <a:schemeClr val="tx1"/>
              </a:solidFill>
              <a:latin typeface="+mj-ea"/>
              <a:ea typeface="+mj-ea"/>
            </a:endParaRPr>
          </a:p>
          <a:p>
            <a:r>
              <a:rPr lang="en-US" altLang="ja-JP" sz="1400" b="1" dirty="0">
                <a:solidFill>
                  <a:schemeClr val="tx1"/>
                </a:solidFill>
                <a:latin typeface="+mj-ea"/>
                <a:ea typeface="+mj-ea"/>
              </a:rPr>
              <a:t>E-mail</a:t>
            </a:r>
            <a:r>
              <a:rPr lang="ja-JP" altLang="en-US" sz="1400" b="1" dirty="0">
                <a:solidFill>
                  <a:schemeClr val="tx1"/>
                </a:solidFill>
                <a:latin typeface="+mj-ea"/>
                <a:ea typeface="+mj-ea"/>
              </a:rPr>
              <a:t>：</a:t>
            </a:r>
            <a:r>
              <a:rPr lang="en-US" altLang="ja-JP" sz="1400" b="1" dirty="0">
                <a:solidFill>
                  <a:schemeClr val="tx1"/>
                </a:solidFill>
                <a:latin typeface="+mj-ea"/>
                <a:ea typeface="+mj-ea"/>
              </a:rPr>
              <a:t>chiiki@mitakashakyo.or.jp</a:t>
            </a:r>
          </a:p>
        </p:txBody>
      </p:sp>
      <p:sp>
        <p:nvSpPr>
          <p:cNvPr id="7" name="テキスト ボックス 6">
            <a:extLst>
              <a:ext uri="{FF2B5EF4-FFF2-40B4-BE49-F238E27FC236}">
                <a16:creationId xmlns:a16="http://schemas.microsoft.com/office/drawing/2014/main" id="{09240A11-65E2-4033-B8AD-F0B5B013CA68}"/>
              </a:ext>
            </a:extLst>
          </p:cNvPr>
          <p:cNvSpPr txBox="1"/>
          <p:nvPr/>
        </p:nvSpPr>
        <p:spPr>
          <a:xfrm>
            <a:off x="208524" y="2156247"/>
            <a:ext cx="2506967" cy="1015663"/>
          </a:xfrm>
          <a:prstGeom prst="rect">
            <a:avLst/>
          </a:prstGeom>
          <a:noFill/>
        </p:spPr>
        <p:txBody>
          <a:bodyPr wrap="square" rtlCol="0">
            <a:spAutoFit/>
          </a:bodyPr>
          <a:lstStyle/>
          <a:p>
            <a:pPr algn="just"/>
            <a:r>
              <a:rPr kumimoji="1" lang="ja-JP" altLang="en-US" sz="1200" dirty="0">
                <a:latin typeface="HGS創英角ﾎﾟｯﾌﾟ体" panose="040B0A00000000000000" pitchFamily="50" charset="-128"/>
                <a:ea typeface="HGS創英角ﾎﾟｯﾌﾟ体" panose="040B0A00000000000000" pitchFamily="50" charset="-128"/>
              </a:rPr>
              <a:t>朗読ボランティアとは、視力に</a:t>
            </a:r>
            <a:endParaRPr kumimoji="1" lang="en-US" altLang="ja-JP" sz="1200" dirty="0">
              <a:latin typeface="HGS創英角ﾎﾟｯﾌﾟ体" panose="040B0A00000000000000" pitchFamily="50" charset="-128"/>
              <a:ea typeface="HGS創英角ﾎﾟｯﾌﾟ体" panose="040B0A00000000000000" pitchFamily="50" charset="-128"/>
            </a:endParaRPr>
          </a:p>
          <a:p>
            <a:pPr algn="just"/>
            <a:r>
              <a:rPr kumimoji="1" lang="ja-JP" altLang="en-US" sz="1200" dirty="0">
                <a:latin typeface="HGS創英角ﾎﾟｯﾌﾟ体" panose="040B0A00000000000000" pitchFamily="50" charset="-128"/>
                <a:ea typeface="HGS創英角ﾎﾟｯﾌﾟ体" panose="040B0A00000000000000" pitchFamily="50" charset="-128"/>
              </a:rPr>
              <a:t>障がいがある方や、高齢により</a:t>
            </a:r>
            <a:endParaRPr kumimoji="1" lang="en-US" altLang="ja-JP" sz="1200" dirty="0">
              <a:latin typeface="HGS創英角ﾎﾟｯﾌﾟ体" panose="040B0A00000000000000" pitchFamily="50" charset="-128"/>
              <a:ea typeface="HGS創英角ﾎﾟｯﾌﾟ体" panose="040B0A00000000000000" pitchFamily="50" charset="-128"/>
            </a:endParaRPr>
          </a:p>
          <a:p>
            <a:pPr algn="just"/>
            <a:r>
              <a:rPr kumimoji="1" lang="ja-JP" altLang="en-US" sz="1200" dirty="0">
                <a:latin typeface="HGS創英角ﾎﾟｯﾌﾟ体" panose="040B0A00000000000000" pitchFamily="50" charset="-128"/>
                <a:ea typeface="HGS創英角ﾎﾟｯﾌﾟ体" panose="040B0A00000000000000" pitchFamily="50" charset="-128"/>
              </a:rPr>
              <a:t>文字が読みにくくなった方に</a:t>
            </a:r>
            <a:endParaRPr kumimoji="1" lang="en-US" altLang="ja-JP" sz="1200" dirty="0">
              <a:latin typeface="HGS創英角ﾎﾟｯﾌﾟ体" panose="040B0A00000000000000" pitchFamily="50" charset="-128"/>
              <a:ea typeface="HGS創英角ﾎﾟｯﾌﾟ体" panose="040B0A00000000000000" pitchFamily="50" charset="-128"/>
            </a:endParaRPr>
          </a:p>
          <a:p>
            <a:pPr algn="just"/>
            <a:r>
              <a:rPr kumimoji="1" lang="ja-JP" altLang="en-US" sz="1200" dirty="0">
                <a:latin typeface="HGS創英角ﾎﾟｯﾌﾟ体" panose="040B0A00000000000000" pitchFamily="50" charset="-128"/>
                <a:ea typeface="HGS創英角ﾎﾟｯﾌﾟ体" panose="040B0A00000000000000" pitchFamily="50" charset="-128"/>
              </a:rPr>
              <a:t>代わって、本や新聞</a:t>
            </a:r>
            <a:r>
              <a:rPr lang="ja-JP" altLang="en-US" sz="1200" dirty="0">
                <a:latin typeface="HGS創英角ﾎﾟｯﾌﾟ体" panose="040B0A00000000000000" pitchFamily="50" charset="-128"/>
                <a:ea typeface="HGS創英角ﾎﾟｯﾌﾟ体" panose="040B0A00000000000000" pitchFamily="50" charset="-128"/>
              </a:rPr>
              <a:t>等</a:t>
            </a:r>
            <a:r>
              <a:rPr kumimoji="1" lang="ja-JP" altLang="en-US" sz="1200" dirty="0">
                <a:latin typeface="HGS創英角ﾎﾟｯﾌﾟ体" panose="040B0A00000000000000" pitchFamily="50" charset="-128"/>
                <a:ea typeface="HGS創英角ﾎﾟｯﾌﾟ体" panose="040B0A00000000000000" pitchFamily="50" charset="-128"/>
              </a:rPr>
              <a:t>を読んだり、</a:t>
            </a:r>
            <a:endParaRPr kumimoji="1" lang="en-US" altLang="ja-JP" sz="1200" dirty="0">
              <a:latin typeface="HGS創英角ﾎﾟｯﾌﾟ体" panose="040B0A00000000000000" pitchFamily="50" charset="-128"/>
              <a:ea typeface="HGS創英角ﾎﾟｯﾌﾟ体" panose="040B0A00000000000000" pitchFamily="50" charset="-128"/>
            </a:endParaRPr>
          </a:p>
          <a:p>
            <a:pPr algn="just"/>
            <a:r>
              <a:rPr kumimoji="1" lang="ja-JP" altLang="en-US" sz="1200" dirty="0">
                <a:latin typeface="HGS創英角ﾎﾟｯﾌﾟ体" panose="040B0A00000000000000" pitchFamily="50" charset="-128"/>
                <a:ea typeface="HGS創英角ﾎﾟｯﾌﾟ体" panose="040B0A00000000000000" pitchFamily="50" charset="-128"/>
              </a:rPr>
              <a:t>貸出テープに吹き込む活動です。</a:t>
            </a:r>
          </a:p>
        </p:txBody>
      </p:sp>
      <p:pic>
        <p:nvPicPr>
          <p:cNvPr id="19" name="図 18" descr="衣類 が含まれている画像&#10;&#10;自動的に生成された説明">
            <a:extLst>
              <a:ext uri="{FF2B5EF4-FFF2-40B4-BE49-F238E27FC236}">
                <a16:creationId xmlns:a16="http://schemas.microsoft.com/office/drawing/2014/main" id="{6234351C-3DD5-49E9-82BD-04FF0976125F}"/>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978727" y="2213633"/>
            <a:ext cx="1103283" cy="1103283"/>
          </a:xfrm>
          <a:prstGeom prst="rect">
            <a:avLst/>
          </a:prstGeom>
        </p:spPr>
      </p:pic>
      <p:pic>
        <p:nvPicPr>
          <p:cNvPr id="29" name="図 28" descr="花, 持つ が含まれている画像&#10;&#10;自動的に生成された説明">
            <a:extLst>
              <a:ext uri="{FF2B5EF4-FFF2-40B4-BE49-F238E27FC236}">
                <a16:creationId xmlns:a16="http://schemas.microsoft.com/office/drawing/2014/main" id="{024FF7AD-8FA2-4A2F-8619-08A132F2169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22406" y="1160139"/>
            <a:ext cx="1148419" cy="1148419"/>
          </a:xfrm>
          <a:prstGeom prst="rect">
            <a:avLst/>
          </a:prstGeom>
        </p:spPr>
      </p:pic>
      <p:pic>
        <p:nvPicPr>
          <p:cNvPr id="31" name="図 30" descr="花, 持つ が含まれている画像&#10;&#10;自動的に生成された説明">
            <a:extLst>
              <a:ext uri="{FF2B5EF4-FFF2-40B4-BE49-F238E27FC236}">
                <a16:creationId xmlns:a16="http://schemas.microsoft.com/office/drawing/2014/main" id="{8D4BE2C7-4799-4BD2-93D0-C37B3BE94F0D}"/>
              </a:ext>
            </a:extLst>
          </p:cNvPr>
          <p:cNvPicPr>
            <a:picLocks noChangeAspect="1"/>
          </p:cNvPicPr>
          <p:nvPr/>
        </p:nvPicPr>
        <p:blipFill rotWithShape="1">
          <a:blip r:embed="rId5">
            <a:extLst>
              <a:ext uri="{28A0092B-C50C-407E-A947-70E740481C1C}">
                <a14:useLocalDpi xmlns:a14="http://schemas.microsoft.com/office/drawing/2010/main" val="0"/>
              </a:ext>
            </a:extLst>
          </a:blip>
          <a:srcRect b="5570"/>
          <a:stretch/>
        </p:blipFill>
        <p:spPr>
          <a:xfrm>
            <a:off x="5558247" y="713010"/>
            <a:ext cx="1001348" cy="945584"/>
          </a:xfrm>
          <a:prstGeom prst="rect">
            <a:avLst/>
          </a:prstGeom>
        </p:spPr>
      </p:pic>
      <p:pic>
        <p:nvPicPr>
          <p:cNvPr id="35" name="図 34" descr="花, 持つ が含まれている画像&#10;&#10;自動的に生成された説明">
            <a:extLst>
              <a:ext uri="{FF2B5EF4-FFF2-40B4-BE49-F238E27FC236}">
                <a16:creationId xmlns:a16="http://schemas.microsoft.com/office/drawing/2014/main" id="{CE78F7B3-E116-4571-9AB4-92D81108B6B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9233731">
            <a:off x="678958" y="665106"/>
            <a:ext cx="1075266" cy="1075266"/>
          </a:xfrm>
          <a:prstGeom prst="rect">
            <a:avLst/>
          </a:prstGeom>
        </p:spPr>
      </p:pic>
      <p:pic>
        <p:nvPicPr>
          <p:cNvPr id="37" name="図 36" descr="花, 持つ が含まれている画像&#10;&#10;自動的に生成された説明">
            <a:extLst>
              <a:ext uri="{FF2B5EF4-FFF2-40B4-BE49-F238E27FC236}">
                <a16:creationId xmlns:a16="http://schemas.microsoft.com/office/drawing/2014/main" id="{6689439B-3E1F-4007-8689-4BEF60FB61AC}"/>
              </a:ext>
            </a:extLst>
          </p:cNvPr>
          <p:cNvPicPr>
            <a:picLocks noChangeAspect="1"/>
          </p:cNvPicPr>
          <p:nvPr/>
        </p:nvPicPr>
        <p:blipFill rotWithShape="1">
          <a:blip r:embed="rId5">
            <a:extLst>
              <a:ext uri="{28A0092B-C50C-407E-A947-70E740481C1C}">
                <a14:useLocalDpi xmlns:a14="http://schemas.microsoft.com/office/drawing/2010/main" val="0"/>
              </a:ext>
            </a:extLst>
          </a:blip>
          <a:srcRect r="-420" b="11491"/>
          <a:stretch/>
        </p:blipFill>
        <p:spPr>
          <a:xfrm rot="9233731">
            <a:off x="685750" y="219775"/>
            <a:ext cx="917284" cy="705448"/>
          </a:xfrm>
          <a:prstGeom prst="rect">
            <a:avLst/>
          </a:prstGeom>
        </p:spPr>
      </p:pic>
      <p:sp>
        <p:nvSpPr>
          <p:cNvPr id="5" name="テキスト ボックス 4">
            <a:extLst>
              <a:ext uri="{FF2B5EF4-FFF2-40B4-BE49-F238E27FC236}">
                <a16:creationId xmlns:a16="http://schemas.microsoft.com/office/drawing/2014/main" id="{D7C17EA5-5D0F-4892-A2A1-E66C3AADFAE8}"/>
              </a:ext>
            </a:extLst>
          </p:cNvPr>
          <p:cNvSpPr txBox="1"/>
          <p:nvPr/>
        </p:nvSpPr>
        <p:spPr>
          <a:xfrm>
            <a:off x="376170" y="8426409"/>
            <a:ext cx="6606600" cy="1200329"/>
          </a:xfrm>
          <a:prstGeom prst="rect">
            <a:avLst/>
          </a:prstGeom>
          <a:noFill/>
        </p:spPr>
        <p:txBody>
          <a:bodyPr wrap="square" rtlCol="0">
            <a:spAutoFit/>
          </a:bodyPr>
          <a:lstStyle/>
          <a:p>
            <a:r>
              <a:rPr kumimoji="1" lang="en-US" altLang="ja-JP" sz="1200" b="1" dirty="0"/>
              <a:t>〈</a:t>
            </a:r>
            <a:r>
              <a:rPr kumimoji="1" lang="ja-JP" altLang="en-US" sz="1200" b="1" dirty="0"/>
              <a:t>注意事項</a:t>
            </a:r>
            <a:r>
              <a:rPr kumimoji="1" lang="en-US" altLang="ja-JP" sz="1200" b="1" dirty="0"/>
              <a:t>〉</a:t>
            </a:r>
          </a:p>
          <a:p>
            <a:r>
              <a:rPr lang="ja-JP" altLang="en-US" sz="1200" b="1" dirty="0"/>
              <a:t>新型コロナウイルス感染防止のため、開催方法をご確認のうえ、お申し込みください。</a:t>
            </a:r>
            <a:endParaRPr lang="en-US" altLang="ja-JP" sz="1200" b="1" dirty="0"/>
          </a:p>
          <a:p>
            <a:r>
              <a:rPr kumimoji="1" lang="ja-JP" altLang="en-US" sz="1200" b="1" dirty="0"/>
              <a:t>□会場内はマスクの着用をお願いし、発熱や体調不良がある方は参加をご遠慮ください。</a:t>
            </a:r>
            <a:endParaRPr kumimoji="1" lang="en-US" altLang="ja-JP" sz="1200" b="1" dirty="0"/>
          </a:p>
          <a:p>
            <a:r>
              <a:rPr lang="ja-JP" altLang="en-US" sz="1200" b="1" dirty="0"/>
              <a:t>□入室時に検温させていただきます。</a:t>
            </a:r>
            <a:endParaRPr lang="en-US" altLang="ja-JP" sz="1200" b="1" dirty="0"/>
          </a:p>
          <a:p>
            <a:r>
              <a:rPr kumimoji="1" lang="ja-JP" altLang="en-US" sz="1200" b="1" dirty="0"/>
              <a:t>□水分補給以外の飲食はご遠慮ください。</a:t>
            </a:r>
            <a:endParaRPr kumimoji="1" lang="en-US" altLang="ja-JP" sz="1200" b="1" dirty="0"/>
          </a:p>
          <a:p>
            <a:r>
              <a:rPr kumimoji="1" lang="ja-JP" altLang="en-US" sz="1200" b="1" dirty="0"/>
              <a:t>□感染状況により、中止させていただく場合があります。</a:t>
            </a:r>
          </a:p>
        </p:txBody>
      </p:sp>
      <p:sp>
        <p:nvSpPr>
          <p:cNvPr id="13" name="正方形/長方形 12">
            <a:extLst>
              <a:ext uri="{FF2B5EF4-FFF2-40B4-BE49-F238E27FC236}">
                <a16:creationId xmlns:a16="http://schemas.microsoft.com/office/drawing/2014/main" id="{3C758729-FFF6-4A13-A900-520D05C0D226}"/>
              </a:ext>
            </a:extLst>
          </p:cNvPr>
          <p:cNvSpPr/>
          <p:nvPr/>
        </p:nvSpPr>
        <p:spPr>
          <a:xfrm>
            <a:off x="376170" y="8328371"/>
            <a:ext cx="6262450" cy="1459354"/>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11" name="図 10" descr="食品 が含まれている画像&#10;&#10;自動的に生成された説明">
            <a:extLst>
              <a:ext uri="{FF2B5EF4-FFF2-40B4-BE49-F238E27FC236}">
                <a16:creationId xmlns:a16="http://schemas.microsoft.com/office/drawing/2014/main" id="{D37D97D7-8C2B-4239-BDE4-7D7DFE81C6E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38253" y="8975962"/>
            <a:ext cx="961756" cy="807875"/>
          </a:xfrm>
          <a:prstGeom prst="rect">
            <a:avLst/>
          </a:prstGeom>
        </p:spPr>
      </p:pic>
      <p:sp>
        <p:nvSpPr>
          <p:cNvPr id="25" name="テキスト ボックス 24">
            <a:extLst>
              <a:ext uri="{FF2B5EF4-FFF2-40B4-BE49-F238E27FC236}">
                <a16:creationId xmlns:a16="http://schemas.microsoft.com/office/drawing/2014/main" id="{8A639F5A-0AED-455D-9556-3BB15BE2A8F8}"/>
              </a:ext>
            </a:extLst>
          </p:cNvPr>
          <p:cNvSpPr txBox="1"/>
          <p:nvPr/>
        </p:nvSpPr>
        <p:spPr>
          <a:xfrm>
            <a:off x="4397081" y="2400412"/>
            <a:ext cx="3005856" cy="646331"/>
          </a:xfrm>
          <a:prstGeom prst="rect">
            <a:avLst/>
          </a:prstGeom>
          <a:noFill/>
        </p:spPr>
        <p:txBody>
          <a:bodyPr wrap="square" rtlCol="0">
            <a:spAutoFit/>
          </a:bodyPr>
          <a:lstStyle/>
          <a:p>
            <a:pPr algn="just"/>
            <a:r>
              <a:rPr kumimoji="1" lang="ja-JP" altLang="en-US" sz="1200" dirty="0">
                <a:latin typeface="HGS創英角ﾎﾟｯﾌﾟ体" panose="040B0A00000000000000" pitchFamily="50" charset="-128"/>
                <a:ea typeface="HGS創英角ﾎﾟｯﾌﾟ体" panose="040B0A00000000000000" pitchFamily="50" charset="-128"/>
              </a:rPr>
              <a:t>この講座で学んだことは、</a:t>
            </a:r>
            <a:endParaRPr kumimoji="1" lang="en-US" altLang="ja-JP" sz="1200" dirty="0">
              <a:latin typeface="HGS創英角ﾎﾟｯﾌﾟ体" panose="040B0A00000000000000" pitchFamily="50" charset="-128"/>
              <a:ea typeface="HGS創英角ﾎﾟｯﾌﾟ体" panose="040B0A00000000000000" pitchFamily="50" charset="-128"/>
            </a:endParaRPr>
          </a:p>
          <a:p>
            <a:pPr algn="just"/>
            <a:r>
              <a:rPr kumimoji="1" lang="ja-JP" altLang="en-US" sz="1200" dirty="0">
                <a:latin typeface="HGS創英角ﾎﾟｯﾌﾟ体" panose="040B0A00000000000000" pitchFamily="50" charset="-128"/>
                <a:ea typeface="HGS創英角ﾎﾟｯﾌﾟ体" panose="040B0A00000000000000" pitchFamily="50" charset="-128"/>
              </a:rPr>
              <a:t>本の読み聞かせボランティア等</a:t>
            </a:r>
            <a:endParaRPr kumimoji="1" lang="en-US" altLang="ja-JP" sz="1200" dirty="0">
              <a:latin typeface="HGS創英角ﾎﾟｯﾌﾟ体" panose="040B0A00000000000000" pitchFamily="50" charset="-128"/>
              <a:ea typeface="HGS創英角ﾎﾟｯﾌﾟ体" panose="040B0A00000000000000" pitchFamily="50" charset="-128"/>
            </a:endParaRPr>
          </a:p>
          <a:p>
            <a:pPr algn="just"/>
            <a:r>
              <a:rPr kumimoji="1" lang="ja-JP" altLang="en-US" sz="1200" dirty="0">
                <a:latin typeface="HGS創英角ﾎﾟｯﾌﾟ体" panose="040B0A00000000000000" pitchFamily="50" charset="-128"/>
                <a:ea typeface="HGS創英角ﾎﾟｯﾌﾟ体" panose="040B0A00000000000000" pitchFamily="50" charset="-128"/>
              </a:rPr>
              <a:t>でも</a:t>
            </a:r>
            <a:r>
              <a:rPr lang="ja-JP" altLang="en-US" sz="1200" dirty="0">
                <a:latin typeface="HGS創英角ﾎﾟｯﾌﾟ体" panose="040B0A00000000000000" pitchFamily="50" charset="-128"/>
                <a:ea typeface="HGS創英角ﾎﾟｯﾌﾟ体" panose="040B0A00000000000000" pitchFamily="50" charset="-128"/>
              </a:rPr>
              <a:t>活かすことができます♪</a:t>
            </a:r>
            <a:endParaRPr kumimoji="1" lang="ja-JP" altLang="en-US" sz="1200" dirty="0">
              <a:latin typeface="HGS創英角ﾎﾟｯﾌﾟ体" panose="040B0A00000000000000" pitchFamily="50" charset="-128"/>
              <a:ea typeface="HGS創英角ﾎﾟｯﾌﾟ体" panose="040B0A00000000000000" pitchFamily="50" charset="-128"/>
            </a:endParaRPr>
          </a:p>
        </p:txBody>
      </p:sp>
      <p:pic>
        <p:nvPicPr>
          <p:cNvPr id="26" name="図 25" descr="ロゴ, 会社名&#10;&#10;自動的に生成された説明">
            <a:extLst>
              <a:ext uri="{FF2B5EF4-FFF2-40B4-BE49-F238E27FC236}">
                <a16:creationId xmlns:a16="http://schemas.microsoft.com/office/drawing/2014/main" id="{EC484F40-257A-4FA5-B9AC-593560DC623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8497" y="7246425"/>
            <a:ext cx="847255" cy="847255"/>
          </a:xfrm>
          <a:prstGeom prst="rect">
            <a:avLst/>
          </a:prstGeom>
        </p:spPr>
      </p:pic>
    </p:spTree>
    <p:extLst>
      <p:ext uri="{BB962C8B-B14F-4D97-AF65-F5344CB8AC3E}">
        <p14:creationId xmlns:p14="http://schemas.microsoft.com/office/powerpoint/2010/main" val="271854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コンテンツ プレースホルダー 12">
            <a:extLst>
              <a:ext uri="{FF2B5EF4-FFF2-40B4-BE49-F238E27FC236}">
                <a16:creationId xmlns:a16="http://schemas.microsoft.com/office/drawing/2014/main" id="{2AAFA155-49A2-4CD2-8516-DC0E8EF47D7E}"/>
              </a:ext>
            </a:extLst>
          </p:cNvPr>
          <p:cNvGraphicFramePr>
            <a:graphicFrameLocks noGrp="1"/>
          </p:cNvGraphicFramePr>
          <p:nvPr>
            <p:ph idx="1"/>
            <p:extLst>
              <p:ext uri="{D42A27DB-BD31-4B8C-83A1-F6EECF244321}">
                <p14:modId xmlns:p14="http://schemas.microsoft.com/office/powerpoint/2010/main" val="1255916238"/>
              </p:ext>
            </p:extLst>
          </p:nvPr>
        </p:nvGraphicFramePr>
        <p:xfrm>
          <a:off x="408998" y="593978"/>
          <a:ext cx="5977512" cy="2289082"/>
        </p:xfrm>
        <a:graphic>
          <a:graphicData uri="http://schemas.openxmlformats.org/drawingml/2006/table">
            <a:tbl>
              <a:tblPr firstRow="1" firstCol="1" bandRow="1"/>
              <a:tblGrid>
                <a:gridCol w="353678">
                  <a:extLst>
                    <a:ext uri="{9D8B030D-6E8A-4147-A177-3AD203B41FA5}">
                      <a16:colId xmlns:a16="http://schemas.microsoft.com/office/drawing/2014/main" val="1723274169"/>
                    </a:ext>
                  </a:extLst>
                </a:gridCol>
                <a:gridCol w="954244">
                  <a:extLst>
                    <a:ext uri="{9D8B030D-6E8A-4147-A177-3AD203B41FA5}">
                      <a16:colId xmlns:a16="http://schemas.microsoft.com/office/drawing/2014/main" val="3204710425"/>
                    </a:ext>
                  </a:extLst>
                </a:gridCol>
                <a:gridCol w="1469190">
                  <a:extLst>
                    <a:ext uri="{9D8B030D-6E8A-4147-A177-3AD203B41FA5}">
                      <a16:colId xmlns:a16="http://schemas.microsoft.com/office/drawing/2014/main" val="1950105721"/>
                    </a:ext>
                  </a:extLst>
                </a:gridCol>
                <a:gridCol w="1607855">
                  <a:extLst>
                    <a:ext uri="{9D8B030D-6E8A-4147-A177-3AD203B41FA5}">
                      <a16:colId xmlns:a16="http://schemas.microsoft.com/office/drawing/2014/main" val="1149509816"/>
                    </a:ext>
                  </a:extLst>
                </a:gridCol>
                <a:gridCol w="1592545">
                  <a:extLst>
                    <a:ext uri="{9D8B030D-6E8A-4147-A177-3AD203B41FA5}">
                      <a16:colId xmlns:a16="http://schemas.microsoft.com/office/drawing/2014/main" val="3246982293"/>
                    </a:ext>
                  </a:extLst>
                </a:gridCol>
              </a:tblGrid>
              <a:tr h="165302">
                <a:tc>
                  <a:txBody>
                    <a:bodyPr/>
                    <a:lstStyle/>
                    <a:p>
                      <a:pPr algn="ctr"/>
                      <a:r>
                        <a:rPr lang="ja-JP" sz="900" kern="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回</a:t>
                      </a:r>
                      <a:endParaRPr lang="ja-JP" sz="900" kern="140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開催日</a:t>
                      </a:r>
                      <a:endParaRPr lang="ja-JP" sz="900" kern="140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時　間</a:t>
                      </a:r>
                      <a:endParaRPr lang="ja-JP" sz="900" kern="140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会　場</a:t>
                      </a:r>
                      <a:endParaRPr lang="ja-JP" sz="900" kern="140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内　容</a:t>
                      </a:r>
                      <a:endParaRPr lang="ja-JP" sz="9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1601322"/>
                  </a:ext>
                </a:extLst>
              </a:tr>
              <a:tr h="424756">
                <a:tc>
                  <a:txBody>
                    <a:bodyPr/>
                    <a:lstStyle/>
                    <a:p>
                      <a:pPr algn="ctr"/>
                      <a:r>
                        <a:rPr lang="en-US" sz="1000" kern="0">
                          <a:solidFill>
                            <a:srgbClr val="000000"/>
                          </a:solidFill>
                          <a:effectLst/>
                          <a:latin typeface="HGPｺﾞｼｯｸE" panose="020B0900000000000000" pitchFamily="50" charset="-128"/>
                          <a:ea typeface="ＭＳ Ｐゴシック" panose="020B0600070205080204" pitchFamily="50" charset="-128"/>
                          <a:cs typeface="ＭＳ Ｐゴシック" panose="020B0600070205080204" pitchFamily="50" charset="-128"/>
                        </a:rPr>
                        <a:t>1</a:t>
                      </a:r>
                      <a:endParaRPr lang="ja-JP" sz="1000" kern="140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0980" algn="l"/>
                          <a:tab pos="350520" algn="l"/>
                        </a:tabLst>
                      </a:pP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８</a:t>
                      </a:r>
                      <a:r>
                        <a:rPr 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月</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５</a:t>
                      </a:r>
                      <a:r>
                        <a:rPr 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日（</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木</a:t>
                      </a:r>
                      <a:r>
                        <a:rPr 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a:t>
                      </a:r>
                      <a:endParaRPr 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１３時</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００</a:t>
                      </a:r>
                      <a:r>
                        <a:rPr 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分～１５時</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００</a:t>
                      </a:r>
                      <a:r>
                        <a:rPr 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分</a:t>
                      </a:r>
                      <a:endParaRPr 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元気創造プラザ３階会議室</a:t>
                      </a:r>
                      <a:endParaRPr lang="ja-JP" alt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000" kern="100" spc="175" dirty="0">
                          <a:solidFill>
                            <a:srgbClr val="000000"/>
                          </a:solidFill>
                          <a:effectLst/>
                          <a:latin typeface="Times New Roman" panose="02020603050405020304" pitchFamily="18" charset="0"/>
                          <a:ea typeface="HGPｺﾞｼｯｸE" panose="020B0900000000000000" pitchFamily="50" charset="-128"/>
                        </a:rPr>
                        <a:t>開講式・朗読概論</a:t>
                      </a:r>
                      <a:endParaRPr 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8872981"/>
                  </a:ext>
                </a:extLst>
              </a:tr>
              <a:tr h="424756">
                <a:tc>
                  <a:txBody>
                    <a:bodyPr/>
                    <a:lstStyle/>
                    <a:p>
                      <a:pPr algn="ctr"/>
                      <a:r>
                        <a:rPr lang="en-US" sz="1000" kern="0">
                          <a:solidFill>
                            <a:srgbClr val="000000"/>
                          </a:solidFill>
                          <a:effectLst/>
                          <a:latin typeface="HGPｺﾞｼｯｸE" panose="020B0900000000000000" pitchFamily="50" charset="-128"/>
                          <a:ea typeface="ＭＳ Ｐゴシック" panose="020B0600070205080204" pitchFamily="50" charset="-128"/>
                          <a:cs typeface="ＭＳ Ｐゴシック" panose="020B0600070205080204" pitchFamily="50" charset="-128"/>
                        </a:rPr>
                        <a:t>2</a:t>
                      </a:r>
                      <a:endParaRPr lang="ja-JP" sz="1000" kern="140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８</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月</a:t>
                      </a:r>
                      <a:r>
                        <a:rPr lang="en-US" altLang="ja-JP" sz="1000" kern="0" dirty="0">
                          <a:solidFill>
                            <a:srgbClr val="000000"/>
                          </a:solidFill>
                          <a:effectLst/>
                          <a:latin typeface="HGPｺﾞｼｯｸE" panose="020B0900000000000000" pitchFamily="50" charset="-128"/>
                          <a:ea typeface="HGPｺﾞｼｯｸE" panose="020B0900000000000000" pitchFamily="50" charset="-128"/>
                          <a:cs typeface="ＭＳ Ｐゴシック" panose="020B0600070205080204" pitchFamily="50" charset="-128"/>
                        </a:rPr>
                        <a:t>19</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日（</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木</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a:t>
                      </a:r>
                      <a:endParaRPr lang="ja-JP" alt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１３時</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００</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分～１５時</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００</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分</a:t>
                      </a:r>
                      <a:endParaRPr lang="ja-JP" alt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元気創造プラザ３階会議室</a:t>
                      </a:r>
                      <a:endParaRPr 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000" kern="100" spc="175" dirty="0">
                          <a:solidFill>
                            <a:srgbClr val="000000"/>
                          </a:solidFill>
                          <a:effectLst/>
                          <a:latin typeface="Times New Roman" panose="02020603050405020304" pitchFamily="18" charset="0"/>
                          <a:ea typeface="HGPｺﾞｼｯｸE" panose="020B0900000000000000" pitchFamily="50" charset="-128"/>
                        </a:rPr>
                        <a:t>説明文（社説など）</a:t>
                      </a:r>
                      <a:endParaRPr 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3583789"/>
                  </a:ext>
                </a:extLst>
              </a:tr>
              <a:tr h="424756">
                <a:tc>
                  <a:txBody>
                    <a:bodyPr/>
                    <a:lstStyle/>
                    <a:p>
                      <a:pPr algn="ctr"/>
                      <a:r>
                        <a:rPr lang="en-US" sz="1000" kern="0">
                          <a:solidFill>
                            <a:srgbClr val="000000"/>
                          </a:solidFill>
                          <a:effectLst/>
                          <a:latin typeface="HGPｺﾞｼｯｸE" panose="020B0900000000000000" pitchFamily="50" charset="-128"/>
                          <a:ea typeface="ＭＳ Ｐゴシック" panose="020B0600070205080204" pitchFamily="50" charset="-128"/>
                          <a:cs typeface="ＭＳ Ｐゴシック" panose="020B0600070205080204" pitchFamily="50" charset="-128"/>
                        </a:rPr>
                        <a:t>3</a:t>
                      </a:r>
                      <a:endParaRPr lang="ja-JP" sz="1000" kern="140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８</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月</a:t>
                      </a:r>
                      <a:r>
                        <a:rPr lang="en-US" altLang="ja-JP" sz="1000" kern="0" dirty="0">
                          <a:solidFill>
                            <a:srgbClr val="000000"/>
                          </a:solidFill>
                          <a:effectLst/>
                          <a:latin typeface="HGPｺﾞｼｯｸE" panose="020B0900000000000000" pitchFamily="50" charset="-128"/>
                          <a:ea typeface="HGPｺﾞｼｯｸE" panose="020B0900000000000000" pitchFamily="50" charset="-128"/>
                          <a:cs typeface="ＭＳ Ｐゴシック" panose="020B0600070205080204" pitchFamily="50" charset="-128"/>
                        </a:rPr>
                        <a:t>26</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日（</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木</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a:t>
                      </a:r>
                      <a:endParaRPr lang="ja-JP" alt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１３時</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００</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分～１５時</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００</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分</a:t>
                      </a:r>
                      <a:endParaRPr lang="ja-JP" alt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r>
                        <a:rPr 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元気創造プラザ３階会議室</a:t>
                      </a:r>
                      <a:endParaRPr 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朗読ボランティアについて</a:t>
                      </a:r>
                      <a:endParaRPr lang="ja-JP" sz="1000" kern="1400" dirty="0">
                        <a:solidFill>
                          <a:srgbClr val="000000"/>
                        </a:solidFill>
                        <a:effectLst/>
                        <a:latin typeface="Times New Roman" panose="02020603050405020304" pitchFamily="18" charset="0"/>
                        <a:ea typeface="ＭＳ Ｐゴシック" panose="020B0600070205080204" pitchFamily="50" charset="-128"/>
                      </a:endParaRPr>
                    </a:p>
                    <a:p>
                      <a:pPr algn="just"/>
                      <a:r>
                        <a:rPr 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（当事者講話）</a:t>
                      </a:r>
                      <a:endParaRPr 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0409518"/>
                  </a:ext>
                </a:extLst>
              </a:tr>
              <a:tr h="424756">
                <a:tc>
                  <a:txBody>
                    <a:bodyPr/>
                    <a:lstStyle/>
                    <a:p>
                      <a:pPr algn="ctr"/>
                      <a:r>
                        <a:rPr lang="en-US" sz="1000" kern="0">
                          <a:solidFill>
                            <a:srgbClr val="000000"/>
                          </a:solidFill>
                          <a:effectLst/>
                          <a:latin typeface="HGPｺﾞｼｯｸE" panose="020B0900000000000000" pitchFamily="50" charset="-128"/>
                          <a:ea typeface="ＭＳ Ｐゴシック" panose="020B0600070205080204" pitchFamily="50" charset="-128"/>
                          <a:cs typeface="ＭＳ Ｐゴシック" panose="020B0600070205080204" pitchFamily="50" charset="-128"/>
                        </a:rPr>
                        <a:t>4</a:t>
                      </a:r>
                      <a:endParaRPr lang="ja-JP" sz="1000" kern="140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９</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月</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２</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日（</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木</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a:t>
                      </a:r>
                      <a:endParaRPr lang="ja-JP" alt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１３時</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００</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分～１５時</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００</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分</a:t>
                      </a:r>
                      <a:endParaRPr lang="ja-JP" alt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元気創造プラザ３階会議室</a:t>
                      </a:r>
                      <a:endParaRPr 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000" kern="100" spc="175" dirty="0">
                          <a:solidFill>
                            <a:srgbClr val="000000"/>
                          </a:solidFill>
                          <a:effectLst/>
                          <a:latin typeface="Times New Roman" panose="02020603050405020304" pitchFamily="18" charset="0"/>
                          <a:ea typeface="HGPｺﾞｼｯｸE" panose="020B0900000000000000" pitchFamily="50" charset="-128"/>
                        </a:rPr>
                        <a:t>小説、童話、物語</a:t>
                      </a:r>
                      <a:endParaRPr 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3081626"/>
                  </a:ext>
                </a:extLst>
              </a:tr>
              <a:tr h="424756">
                <a:tc>
                  <a:txBody>
                    <a:bodyPr/>
                    <a:lstStyle/>
                    <a:p>
                      <a:pPr algn="ctr"/>
                      <a:r>
                        <a:rPr lang="en-US" sz="1000" kern="0">
                          <a:solidFill>
                            <a:srgbClr val="000000"/>
                          </a:solidFill>
                          <a:effectLst/>
                          <a:latin typeface="HGPｺﾞｼｯｸE" panose="020B0900000000000000" pitchFamily="50" charset="-128"/>
                          <a:ea typeface="ＭＳ Ｐゴシック" panose="020B0600070205080204" pitchFamily="50" charset="-128"/>
                          <a:cs typeface="ＭＳ Ｐゴシック" panose="020B0600070205080204" pitchFamily="50" charset="-128"/>
                        </a:rPr>
                        <a:t>5</a:t>
                      </a:r>
                      <a:endParaRPr lang="ja-JP" sz="1000" kern="140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0980" algn="l"/>
                          <a:tab pos="350520" algn="l"/>
                        </a:tabLst>
                      </a:pP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９</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月</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９</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日（</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木</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a:t>
                      </a:r>
                      <a:endParaRPr lang="ja-JP" alt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１３時</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００</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分～１５時</a:t>
                      </a:r>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００</a:t>
                      </a:r>
                      <a:r>
                        <a:rPr lang="ja-JP"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分</a:t>
                      </a:r>
                      <a:endParaRPr lang="ja-JP" alt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みたかボランティアセンター</a:t>
                      </a:r>
                      <a:endParaRPr lang="en-US" altLang="ja-JP"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endParaRPr>
                    </a:p>
                    <a:p>
                      <a:pPr algn="l"/>
                      <a:r>
                        <a:rPr lang="ja-JP" altLang="en-US" sz="1000" kern="0" dirty="0">
                          <a:solidFill>
                            <a:srgbClr val="000000"/>
                          </a:solidFill>
                          <a:effectLst/>
                          <a:latin typeface="Times New Roman" panose="02020603050405020304" pitchFamily="18" charset="0"/>
                          <a:ea typeface="HGPｺﾞｼｯｸE" panose="020B0900000000000000" pitchFamily="50" charset="-128"/>
                          <a:cs typeface="ＭＳ Ｐゴシック" panose="020B0600070205080204" pitchFamily="50" charset="-128"/>
                        </a:rPr>
                        <a:t>２階会議室</a:t>
                      </a:r>
                      <a:endParaRPr 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000" kern="100" spc="175" dirty="0">
                          <a:solidFill>
                            <a:srgbClr val="000000"/>
                          </a:solidFill>
                          <a:effectLst/>
                          <a:latin typeface="Times New Roman" panose="02020603050405020304" pitchFamily="18" charset="0"/>
                          <a:ea typeface="HGPｺﾞｼｯｸE" panose="020B0900000000000000" pitchFamily="50" charset="-128"/>
                        </a:rPr>
                        <a:t>発表会、講評、修了式</a:t>
                      </a:r>
                      <a:r>
                        <a:rPr lang="ja-JP" altLang="en-US" sz="1000" kern="100" spc="175" dirty="0">
                          <a:solidFill>
                            <a:srgbClr val="000000"/>
                          </a:solidFill>
                          <a:effectLst/>
                          <a:latin typeface="Times New Roman" panose="02020603050405020304" pitchFamily="18" charset="0"/>
                          <a:ea typeface="HGPｺﾞｼｯｸE" panose="020B0900000000000000" pitchFamily="50" charset="-128"/>
                        </a:rPr>
                        <a:t>、</a:t>
                      </a:r>
                      <a:endParaRPr lang="en-US" altLang="ja-JP" sz="1000" kern="100" spc="175" dirty="0">
                        <a:solidFill>
                          <a:srgbClr val="000000"/>
                        </a:solidFill>
                        <a:effectLst/>
                        <a:latin typeface="Times New Roman" panose="02020603050405020304" pitchFamily="18" charset="0"/>
                        <a:ea typeface="HGPｺﾞｼｯｸE" panose="020B0900000000000000" pitchFamily="50" charset="-128"/>
                      </a:endParaRPr>
                    </a:p>
                    <a:p>
                      <a:pPr algn="just"/>
                      <a:r>
                        <a:rPr lang="ja-JP" altLang="en-US" sz="1000" kern="100" spc="175" dirty="0">
                          <a:solidFill>
                            <a:srgbClr val="000000"/>
                          </a:solidFill>
                          <a:effectLst/>
                          <a:latin typeface="Times New Roman" panose="02020603050405020304" pitchFamily="18" charset="0"/>
                          <a:ea typeface="HGPｺﾞｼｯｸE" panose="020B0900000000000000" pitchFamily="50" charset="-128"/>
                        </a:rPr>
                        <a:t>活動先紹介</a:t>
                      </a:r>
                      <a:endParaRPr lang="ja-JP" sz="1000" kern="1400" dirty="0">
                        <a:solidFill>
                          <a:srgbClr val="000000"/>
                        </a:solidFill>
                        <a:effectLst/>
                        <a:latin typeface="Times New Roman" panose="02020603050405020304" pitchFamily="18" charset="0"/>
                        <a:ea typeface="ＭＳ Ｐゴシック" panose="020B0600070205080204" pitchFamily="50" charset="-128"/>
                      </a:endParaRPr>
                    </a:p>
                  </a:txBody>
                  <a:tcPr marL="52961" marR="52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480043"/>
                  </a:ext>
                </a:extLst>
              </a:tr>
            </a:tbl>
          </a:graphicData>
        </a:graphic>
      </p:graphicFrame>
      <p:graphicFrame>
        <p:nvGraphicFramePr>
          <p:cNvPr id="14" name="表 13">
            <a:extLst>
              <a:ext uri="{FF2B5EF4-FFF2-40B4-BE49-F238E27FC236}">
                <a16:creationId xmlns:a16="http://schemas.microsoft.com/office/drawing/2014/main" id="{230979FD-CB96-4C74-9369-B90256850762}"/>
              </a:ext>
            </a:extLst>
          </p:cNvPr>
          <p:cNvGraphicFramePr>
            <a:graphicFrameLocks noGrp="1"/>
          </p:cNvGraphicFramePr>
          <p:nvPr>
            <p:extLst>
              <p:ext uri="{D42A27DB-BD31-4B8C-83A1-F6EECF244321}">
                <p14:modId xmlns:p14="http://schemas.microsoft.com/office/powerpoint/2010/main" val="1053862369"/>
              </p:ext>
            </p:extLst>
          </p:nvPr>
        </p:nvGraphicFramePr>
        <p:xfrm>
          <a:off x="471487" y="3773536"/>
          <a:ext cx="5699082" cy="4117222"/>
        </p:xfrm>
        <a:graphic>
          <a:graphicData uri="http://schemas.openxmlformats.org/drawingml/2006/table">
            <a:tbl>
              <a:tblPr lastCol="1" bandRow="1" bandCol="1"/>
              <a:tblGrid>
                <a:gridCol w="1322162">
                  <a:extLst>
                    <a:ext uri="{9D8B030D-6E8A-4147-A177-3AD203B41FA5}">
                      <a16:colId xmlns:a16="http://schemas.microsoft.com/office/drawing/2014/main" val="1423831341"/>
                    </a:ext>
                  </a:extLst>
                </a:gridCol>
                <a:gridCol w="4376920">
                  <a:extLst>
                    <a:ext uri="{9D8B030D-6E8A-4147-A177-3AD203B41FA5}">
                      <a16:colId xmlns:a16="http://schemas.microsoft.com/office/drawing/2014/main" val="1042346826"/>
                    </a:ext>
                  </a:extLst>
                </a:gridCol>
              </a:tblGrid>
              <a:tr h="417464">
                <a:tc>
                  <a:txBody>
                    <a:bodyPr/>
                    <a:lstStyle/>
                    <a:p>
                      <a:pPr marL="825500" indent="-825500" algn="ctr">
                        <a:lnSpc>
                          <a:spcPct val="150000"/>
                        </a:lnSpc>
                      </a:pPr>
                      <a:r>
                        <a:rPr lang="ja-JP" sz="1200" b="1" spc="100" dirty="0">
                          <a:effectLst/>
                          <a:latin typeface="Mincho"/>
                          <a:ea typeface="HG丸ｺﾞｼｯｸM-PRO" panose="020F0600000000000000" pitchFamily="50" charset="-128"/>
                          <a:cs typeface="ＭＳ ゴシック" panose="020B0609070205080204" pitchFamily="49" charset="-128"/>
                        </a:rPr>
                        <a:t>ふりがな</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gn="r">
                        <a:lnSpc>
                          <a:spcPct val="150000"/>
                        </a:lnSpc>
                      </a:pPr>
                      <a:r>
                        <a:rPr lang="en-US" sz="1200" b="1" spc="100" dirty="0">
                          <a:effectLst/>
                          <a:latin typeface="HG丸ｺﾞｼｯｸM-PRO" panose="020F0600000000000000" pitchFamily="50" charset="-128"/>
                          <a:cs typeface="Times New Roman" panose="02020603050405020304" pitchFamily="18" charset="0"/>
                        </a:rPr>
                        <a:t> </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4037626"/>
                  </a:ext>
                </a:extLst>
              </a:tr>
              <a:tr h="522043">
                <a:tc>
                  <a:txBody>
                    <a:bodyPr/>
                    <a:lstStyle/>
                    <a:p>
                      <a:pPr marL="825500" indent="-825500" algn="ctr">
                        <a:lnSpc>
                          <a:spcPts val="2240"/>
                        </a:lnSpc>
                      </a:pPr>
                      <a:r>
                        <a:rPr lang="ja-JP" sz="1400" b="1" spc="100" dirty="0">
                          <a:effectLst/>
                          <a:latin typeface="Mincho"/>
                          <a:ea typeface="HG丸ｺﾞｼｯｸM-PRO" panose="020F0600000000000000" pitchFamily="50" charset="-128"/>
                          <a:cs typeface="ＭＳ ゴシック" panose="020B0609070205080204" pitchFamily="49" charset="-128"/>
                        </a:rPr>
                        <a:t>氏　　名</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gn="r">
                        <a:lnSpc>
                          <a:spcPts val="2240"/>
                        </a:lnSpc>
                      </a:pPr>
                      <a:r>
                        <a:rPr lang="ja-JP" sz="1200" b="0" spc="100" dirty="0">
                          <a:effectLst/>
                          <a:latin typeface="Mincho"/>
                          <a:ea typeface="HG丸ｺﾞｼｯｸM-PRO" panose="020F0600000000000000" pitchFamily="50" charset="-128"/>
                          <a:cs typeface="ＭＳ ゴシック" panose="020B0609070205080204" pitchFamily="49" charset="-128"/>
                        </a:rPr>
                        <a:t>（　　　　歳）</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66148"/>
                  </a:ext>
                </a:extLst>
              </a:tr>
              <a:tr h="455424">
                <a:tc>
                  <a:txBody>
                    <a:bodyPr/>
                    <a:lstStyle/>
                    <a:p>
                      <a:pPr marL="825500" indent="-825500" algn="ctr">
                        <a:lnSpc>
                          <a:spcPts val="2240"/>
                        </a:lnSpc>
                      </a:pPr>
                      <a:r>
                        <a:rPr lang="ja-JP" sz="1400" b="1" spc="100" dirty="0">
                          <a:effectLst/>
                          <a:latin typeface="Mincho"/>
                          <a:ea typeface="HG丸ｺﾞｼｯｸM-PRO" panose="020F0600000000000000" pitchFamily="50" charset="-128"/>
                          <a:cs typeface="ＭＳ ゴシック" panose="020B0609070205080204" pitchFamily="49" charset="-128"/>
                        </a:rPr>
                        <a:t>住　　所</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nSpc>
                          <a:spcPts val="2240"/>
                        </a:lnSpc>
                      </a:pPr>
                      <a:r>
                        <a:rPr lang="en-US" sz="1200" b="1" spc="100" dirty="0">
                          <a:effectLst/>
                          <a:latin typeface="HG丸ｺﾞｼｯｸM-PRO" panose="020F0600000000000000" pitchFamily="50" charset="-128"/>
                          <a:cs typeface="Times New Roman" panose="02020603050405020304" pitchFamily="18" charset="0"/>
                        </a:rPr>
                        <a:t> </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356238"/>
                  </a:ext>
                </a:extLst>
              </a:tr>
              <a:tr h="491903">
                <a:tc>
                  <a:txBody>
                    <a:bodyPr/>
                    <a:lstStyle/>
                    <a:p>
                      <a:pPr marL="825500" indent="-825500" algn="ctr">
                        <a:lnSpc>
                          <a:spcPts val="2240"/>
                        </a:lnSpc>
                      </a:pPr>
                      <a:r>
                        <a:rPr lang="en-US" sz="1400" b="1" spc="100" dirty="0">
                          <a:effectLst/>
                          <a:latin typeface="HG丸ｺﾞｼｯｸM-PRO" panose="020F0600000000000000" pitchFamily="50" charset="-128"/>
                          <a:cs typeface="ＭＳ ゴシック" panose="020B0609070205080204" pitchFamily="49" charset="-128"/>
                        </a:rPr>
                        <a:t>TEL/FAX</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nSpc>
                          <a:spcPts val="2240"/>
                        </a:lnSpc>
                      </a:pPr>
                      <a:r>
                        <a:rPr lang="en-US" sz="1000" b="1" spc="100" dirty="0">
                          <a:effectLst/>
                          <a:latin typeface="HG丸ｺﾞｼｯｸM-PRO" panose="020F0600000000000000" pitchFamily="50" charset="-128"/>
                          <a:cs typeface="ＭＳ ゴシック" panose="020B0609070205080204" pitchFamily="49" charset="-128"/>
                        </a:rPr>
                        <a:t>TEL                              </a:t>
                      </a:r>
                      <a:r>
                        <a:rPr lang="ja-JP" altLang="en-US" sz="1000" b="1" spc="100" dirty="0">
                          <a:effectLst/>
                          <a:latin typeface="HG丸ｺﾞｼｯｸM-PRO" panose="020F0600000000000000" pitchFamily="50" charset="-128"/>
                          <a:cs typeface="ＭＳ ゴシック" panose="020B0609070205080204" pitchFamily="49" charset="-128"/>
                        </a:rPr>
                        <a:t>　</a:t>
                      </a:r>
                      <a:r>
                        <a:rPr lang="en-US" sz="1000" b="1" spc="100" dirty="0">
                          <a:effectLst/>
                          <a:latin typeface="HG丸ｺﾞｼｯｸM-PRO" panose="020F0600000000000000" pitchFamily="50" charset="-128"/>
                          <a:cs typeface="ＭＳ ゴシック" panose="020B0609070205080204" pitchFamily="49" charset="-128"/>
                        </a:rPr>
                        <a:t>FAX</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397570"/>
                  </a:ext>
                </a:extLst>
              </a:tr>
              <a:tr h="491020">
                <a:tc>
                  <a:txBody>
                    <a:bodyPr/>
                    <a:lstStyle/>
                    <a:p>
                      <a:pPr marL="825500" indent="-825500" algn="ctr">
                        <a:lnSpc>
                          <a:spcPts val="2240"/>
                        </a:lnSpc>
                      </a:pPr>
                      <a:r>
                        <a:rPr lang="en-US" altLang="ja-JP" sz="1400" b="1" spc="100" dirty="0">
                          <a:effectLst/>
                          <a:latin typeface="HG丸ｺﾞｼｯｸM-PRO" panose="020F0600000000000000" pitchFamily="50" charset="-128"/>
                          <a:cs typeface="ＭＳ ゴシック" panose="020B0609070205080204" pitchFamily="49" charset="-128"/>
                        </a:rPr>
                        <a:t>MAIL</a:t>
                      </a:r>
                      <a:endParaRPr lang="ja-JP" alt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nSpc>
                          <a:spcPts val="2240"/>
                        </a:lnSpc>
                      </a:pP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9449889"/>
                  </a:ext>
                </a:extLst>
              </a:tr>
              <a:tr h="839017">
                <a:tc>
                  <a:txBody>
                    <a:bodyPr/>
                    <a:lstStyle/>
                    <a:p>
                      <a:pPr marL="825500" indent="-825500" algn="ctr">
                        <a:lnSpc>
                          <a:spcPts val="2240"/>
                        </a:lnSpc>
                      </a:pPr>
                      <a:r>
                        <a:rPr lang="ja-JP" sz="900" b="1" spc="100" dirty="0">
                          <a:effectLst/>
                          <a:latin typeface="Mincho"/>
                          <a:ea typeface="HG丸ｺﾞｼｯｸM-PRO" panose="020F0600000000000000" pitchFamily="50" charset="-128"/>
                          <a:cs typeface="ＭＳ ゴシック" panose="020B0609070205080204" pitchFamily="49" charset="-128"/>
                        </a:rPr>
                        <a:t>（在勤の方のみ）</a:t>
                      </a:r>
                      <a:endParaRPr lang="ja-JP" sz="1100" b="1" spc="175" dirty="0">
                        <a:effectLst/>
                        <a:latin typeface="Mincho"/>
                        <a:cs typeface="Mincho"/>
                      </a:endParaRPr>
                    </a:p>
                    <a:p>
                      <a:pPr marL="825500" indent="-825500" algn="ctr">
                        <a:lnSpc>
                          <a:spcPts val="2240"/>
                        </a:lnSpc>
                      </a:pPr>
                      <a:r>
                        <a:rPr lang="ja-JP" sz="1200" b="1" spc="100" dirty="0">
                          <a:effectLst/>
                          <a:latin typeface="Mincho"/>
                          <a:ea typeface="HG丸ｺﾞｼｯｸM-PRO" panose="020F0600000000000000" pitchFamily="50" charset="-128"/>
                          <a:cs typeface="ＭＳ ゴシック" panose="020B0609070205080204" pitchFamily="49" charset="-128"/>
                        </a:rPr>
                        <a:t>勤務先と所在地</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nSpc>
                          <a:spcPts val="2240"/>
                        </a:lnSpc>
                      </a:pPr>
                      <a:r>
                        <a:rPr lang="ja-JP" sz="1200" b="1" spc="100" dirty="0">
                          <a:effectLst/>
                          <a:latin typeface="Mincho"/>
                          <a:ea typeface="HG丸ｺﾞｼｯｸM-PRO" panose="020F0600000000000000" pitchFamily="50" charset="-128"/>
                          <a:cs typeface="Times New Roman" panose="02020603050405020304" pitchFamily="18" charset="0"/>
                        </a:rPr>
                        <a:t>勤務先 </a:t>
                      </a:r>
                      <a:r>
                        <a:rPr lang="en-US" sz="1200" b="1" spc="100" dirty="0">
                          <a:effectLst/>
                          <a:latin typeface="Mincho"/>
                          <a:ea typeface="HG丸ｺﾞｼｯｸM-PRO" panose="020F0600000000000000" pitchFamily="50" charset="-128"/>
                          <a:cs typeface="Times New Roman" panose="02020603050405020304" pitchFamily="18" charset="0"/>
                        </a:rPr>
                        <a:t>[</a:t>
                      </a:r>
                      <a:r>
                        <a:rPr lang="ja-JP" sz="1200" b="1" spc="100" dirty="0">
                          <a:effectLst/>
                          <a:latin typeface="Mincho"/>
                          <a:ea typeface="HG丸ｺﾞｼｯｸM-PRO" panose="020F0600000000000000" pitchFamily="50" charset="-128"/>
                          <a:cs typeface="Times New Roman" panose="02020603050405020304" pitchFamily="18" charset="0"/>
                        </a:rPr>
                        <a:t>　　　　　　　　　　　　　　　　　　　</a:t>
                      </a:r>
                      <a:r>
                        <a:rPr lang="en-US" sz="1200" b="1" spc="100" dirty="0">
                          <a:effectLst/>
                          <a:latin typeface="Mincho"/>
                          <a:ea typeface="HG丸ｺﾞｼｯｸM-PRO" panose="020F0600000000000000" pitchFamily="50" charset="-128"/>
                          <a:cs typeface="Times New Roman" panose="02020603050405020304" pitchFamily="18" charset="0"/>
                        </a:rPr>
                        <a:t>]</a:t>
                      </a:r>
                      <a:endParaRPr lang="ja-JP" sz="1100" b="1" spc="175" dirty="0">
                        <a:effectLst/>
                        <a:latin typeface="Mincho"/>
                        <a:cs typeface="Mincho"/>
                      </a:endParaRPr>
                    </a:p>
                    <a:p>
                      <a:pPr marL="825500" indent="-825500">
                        <a:lnSpc>
                          <a:spcPts val="2240"/>
                        </a:lnSpc>
                      </a:pPr>
                      <a:r>
                        <a:rPr lang="ja-JP" sz="1200" b="1" spc="100" dirty="0">
                          <a:effectLst/>
                          <a:latin typeface="Mincho"/>
                          <a:ea typeface="HG丸ｺﾞｼｯｸM-PRO" panose="020F0600000000000000" pitchFamily="50" charset="-128"/>
                          <a:cs typeface="Times New Roman" panose="02020603050405020304" pitchFamily="18" charset="0"/>
                        </a:rPr>
                        <a:t>所在地 </a:t>
                      </a:r>
                      <a:r>
                        <a:rPr lang="en-US" sz="1200" b="1" spc="100" dirty="0">
                          <a:effectLst/>
                          <a:latin typeface="Mincho"/>
                          <a:ea typeface="HG丸ｺﾞｼｯｸM-PRO" panose="020F0600000000000000" pitchFamily="50" charset="-128"/>
                          <a:cs typeface="Times New Roman" panose="02020603050405020304" pitchFamily="18" charset="0"/>
                        </a:rPr>
                        <a:t>[</a:t>
                      </a:r>
                      <a:r>
                        <a:rPr lang="ja-JP" sz="1200" b="1" spc="100" dirty="0">
                          <a:effectLst/>
                          <a:latin typeface="Mincho"/>
                          <a:ea typeface="HG丸ｺﾞｼｯｸM-PRO" panose="020F0600000000000000" pitchFamily="50" charset="-128"/>
                          <a:cs typeface="Times New Roman" panose="02020603050405020304" pitchFamily="18" charset="0"/>
                        </a:rPr>
                        <a:t>　　　　　　　　　　　　　　　　　　　</a:t>
                      </a:r>
                      <a:r>
                        <a:rPr lang="en-US" sz="1200" b="1" spc="100" dirty="0">
                          <a:effectLst/>
                          <a:latin typeface="Mincho"/>
                          <a:ea typeface="HG丸ｺﾞｼｯｸM-PRO" panose="020F0600000000000000" pitchFamily="50" charset="-128"/>
                          <a:cs typeface="Times New Roman" panose="02020603050405020304" pitchFamily="18" charset="0"/>
                        </a:rPr>
                        <a:t>]</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3984585"/>
                  </a:ext>
                </a:extLst>
              </a:tr>
              <a:tr h="900351">
                <a:tc>
                  <a:txBody>
                    <a:bodyPr/>
                    <a:lstStyle/>
                    <a:p>
                      <a:pPr marL="825500" indent="-825500" algn="ctr">
                        <a:lnSpc>
                          <a:spcPts val="2240"/>
                        </a:lnSpc>
                      </a:pPr>
                      <a:r>
                        <a:rPr lang="ja-JP" altLang="ja-JP" sz="1400" b="1" spc="100" dirty="0">
                          <a:effectLst/>
                          <a:latin typeface="Mincho"/>
                          <a:ea typeface="HG丸ｺﾞｼｯｸM-PRO" panose="020F0600000000000000" pitchFamily="50" charset="-128"/>
                          <a:cs typeface="ＭＳ ゴシック" panose="020B0609070205080204" pitchFamily="49" charset="-128"/>
                        </a:rPr>
                        <a:t>ボランティア</a:t>
                      </a:r>
                      <a:endParaRPr lang="ja-JP" altLang="ja-JP" sz="1100" b="1" spc="175" dirty="0">
                        <a:effectLst/>
                        <a:latin typeface="Mincho"/>
                        <a:cs typeface="Mincho"/>
                      </a:endParaRPr>
                    </a:p>
                    <a:p>
                      <a:pPr marL="825500" indent="-825500" algn="ctr">
                        <a:lnSpc>
                          <a:spcPts val="2240"/>
                        </a:lnSpc>
                      </a:pPr>
                      <a:r>
                        <a:rPr lang="ja-JP" altLang="ja-JP" sz="1400" b="1" spc="100" dirty="0">
                          <a:effectLst/>
                          <a:latin typeface="Mincho"/>
                          <a:ea typeface="HG丸ｺﾞｼｯｸM-PRO" panose="020F0600000000000000" pitchFamily="50" charset="-128"/>
                          <a:cs typeface="ＭＳ ゴシック" panose="020B0609070205080204" pitchFamily="49" charset="-128"/>
                        </a:rPr>
                        <a:t>経験の有無</a:t>
                      </a:r>
                      <a:endParaRPr lang="ja-JP" alt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gn="ctr">
                        <a:lnSpc>
                          <a:spcPts val="2240"/>
                        </a:lnSpc>
                      </a:pPr>
                      <a:r>
                        <a:rPr lang="ja-JP" altLang="ja-JP" sz="1400" b="1" spc="100" dirty="0">
                          <a:effectLst/>
                          <a:latin typeface="Mincho"/>
                          <a:ea typeface="HG丸ｺﾞｼｯｸM-PRO" panose="020F0600000000000000" pitchFamily="50" charset="-128"/>
                          <a:cs typeface="Times New Roman" panose="02020603050405020304" pitchFamily="18" charset="0"/>
                        </a:rPr>
                        <a:t>有・無</a:t>
                      </a:r>
                      <a:endParaRPr lang="ja-JP" altLang="ja-JP" sz="1200" b="1" spc="175" dirty="0">
                        <a:effectLst/>
                        <a:latin typeface="Mincho"/>
                        <a:cs typeface="Mincho"/>
                      </a:endParaRPr>
                    </a:p>
                    <a:p>
                      <a:pPr marL="825500" indent="-825500">
                        <a:lnSpc>
                          <a:spcPts val="2240"/>
                        </a:lnSpc>
                      </a:pPr>
                      <a:r>
                        <a:rPr lang="en-US" altLang="ja-JP" sz="1400" b="1" spc="100" dirty="0">
                          <a:effectLst/>
                          <a:latin typeface="Mincho"/>
                          <a:ea typeface="HG丸ｺﾞｼｯｸM-PRO" panose="020F0600000000000000" pitchFamily="50" charset="-128"/>
                          <a:cs typeface="Times New Roman" panose="02020603050405020304" pitchFamily="18" charset="0"/>
                        </a:rPr>
                        <a:t>【</a:t>
                      </a:r>
                      <a:r>
                        <a:rPr lang="ja-JP" altLang="ja-JP" sz="1400" b="1" spc="100" dirty="0">
                          <a:effectLst/>
                          <a:latin typeface="Mincho"/>
                          <a:ea typeface="HG丸ｺﾞｼｯｸM-PRO" panose="020F0600000000000000" pitchFamily="50" charset="-128"/>
                          <a:cs typeface="Times New Roman" panose="02020603050405020304" pitchFamily="18" charset="0"/>
                        </a:rPr>
                        <a:t>内容：　　　　　　　　　　　　　　　　　</a:t>
                      </a:r>
                      <a:r>
                        <a:rPr lang="en-US" altLang="ja-JP" sz="1400" b="1" spc="100" dirty="0">
                          <a:effectLst/>
                          <a:latin typeface="Mincho"/>
                          <a:ea typeface="HG丸ｺﾞｼｯｸM-PRO" panose="020F0600000000000000" pitchFamily="50" charset="-128"/>
                          <a:cs typeface="Times New Roman" panose="02020603050405020304" pitchFamily="18" charset="0"/>
                        </a:rPr>
                        <a:t>】</a:t>
                      </a:r>
                      <a:endParaRPr lang="ja-JP" sz="14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5722380"/>
                  </a:ext>
                </a:extLst>
              </a:tr>
            </a:tbl>
          </a:graphicData>
        </a:graphic>
      </p:graphicFrame>
      <p:sp>
        <p:nvSpPr>
          <p:cNvPr id="15" name="AutoShape 11">
            <a:extLst>
              <a:ext uri="{FF2B5EF4-FFF2-40B4-BE49-F238E27FC236}">
                <a16:creationId xmlns:a16="http://schemas.microsoft.com/office/drawing/2014/main" id="{BAD6B18B-69AC-441B-9EE0-BE9CD99C633C}"/>
              </a:ext>
            </a:extLst>
          </p:cNvPr>
          <p:cNvSpPr>
            <a:spLocks noChangeShapeType="1"/>
          </p:cNvSpPr>
          <p:nvPr/>
        </p:nvSpPr>
        <p:spPr bwMode="auto">
          <a:xfrm>
            <a:off x="-336232" y="3088640"/>
            <a:ext cx="7448551" cy="0"/>
          </a:xfrm>
          <a:prstGeom prst="straightConnector1">
            <a:avLst/>
          </a:prstGeom>
          <a:noFill/>
          <a:ln w="158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Text Box 9">
            <a:extLst>
              <a:ext uri="{FF2B5EF4-FFF2-40B4-BE49-F238E27FC236}">
                <a16:creationId xmlns:a16="http://schemas.microsoft.com/office/drawing/2014/main" id="{0FE6EBFA-9C11-4E47-BAF9-5279189B0228}"/>
              </a:ext>
            </a:extLst>
          </p:cNvPr>
          <p:cNvSpPr txBox="1">
            <a:spLocks noChangeArrowheads="1"/>
          </p:cNvSpPr>
          <p:nvPr/>
        </p:nvSpPr>
        <p:spPr bwMode="auto">
          <a:xfrm>
            <a:off x="471487" y="8742948"/>
            <a:ext cx="5915023" cy="649705"/>
          </a:xfrm>
          <a:prstGeom prst="rect">
            <a:avLst/>
          </a:prstGeom>
          <a:solidFill>
            <a:srgbClr val="FFFFFF"/>
          </a:solidFill>
          <a:ln w="28575" cap="rnd">
            <a:solidFill>
              <a:srgbClr val="000000"/>
            </a:solidFill>
            <a:prstDash val="sysDot"/>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ja-JP" sz="1100" b="0" i="0" u="sng" strike="noStrike" cap="none" normalizeH="0" baseline="0" dirty="0">
                <a:ln>
                  <a:noFill/>
                </a:ln>
                <a:solidFill>
                  <a:srgbClr val="000000"/>
                </a:solidFill>
                <a:effectLst/>
                <a:latin typeface="HG創英角ﾎﾟｯﾌﾟ体" panose="040B0A09000000000000" pitchFamily="49" charset="-128"/>
                <a:ea typeface="HG創英角ﾎﾟｯﾌﾟ体" panose="040B0A09000000000000" pitchFamily="49" charset="-128"/>
                <a:cs typeface="Times New Roman" panose="02020603050405020304" pitchFamily="18" charset="0"/>
              </a:rPr>
              <a:t>三鷹市社会福祉協議会（略称：みたか社協）の会員募集中！</a:t>
            </a:r>
            <a:endParaRPr kumimoji="0" lang="ja-JP" altLang="ja-JP"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みたか社協では、三鷹の福祉・ボランティア活動を支援する会員を募集しております。年額一口</a:t>
            </a:r>
            <a:r>
              <a:rPr kumimoji="0" lang="en-US"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500</a:t>
            </a: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円から会員になれます。入会申し込みは、本会総務係（</a:t>
            </a:r>
            <a:r>
              <a:rPr kumimoji="0" lang="en-US" altLang="ja-JP" sz="1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46-1108</a:t>
            </a: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）までお問い合わせください。</a:t>
            </a:r>
            <a:endParaRPr kumimoji="0" lang="en-US"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8" name="Rectangle 12">
            <a:extLst>
              <a:ext uri="{FF2B5EF4-FFF2-40B4-BE49-F238E27FC236}">
                <a16:creationId xmlns:a16="http://schemas.microsoft.com/office/drawing/2014/main" id="{EEA8C0DD-7D7F-441C-8740-F2C8A148F566}"/>
              </a:ext>
            </a:extLst>
          </p:cNvPr>
          <p:cNvSpPr>
            <a:spLocks noChangeArrowheads="1"/>
          </p:cNvSpPr>
          <p:nvPr/>
        </p:nvSpPr>
        <p:spPr bwMode="auto">
          <a:xfrm>
            <a:off x="514668" y="181500"/>
            <a:ext cx="273145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58800"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1pPr>
            <a:lvl2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2pPr>
            <a:lvl3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3pPr>
            <a:lvl4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4pPr>
            <a:lvl5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5pPr>
            <a:lvl6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6pPr>
            <a:lvl7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7pPr>
            <a:lvl8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8pPr>
            <a:lvl9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9pPr>
          </a:lstStyle>
          <a:p>
            <a:pPr marR="0" lvl="0" indent="0" algn="l" defTabSz="914400" rtl="0" eaLnBrk="0" fontAlgn="base" latinLnBrk="0" hangingPunct="0">
              <a:lnSpc>
                <a:spcPct val="100000"/>
              </a:lnSpc>
              <a:spcBef>
                <a:spcPct val="0"/>
              </a:spcBef>
              <a:spcAft>
                <a:spcPct val="0"/>
              </a:spcAft>
              <a:buClrTx/>
              <a:buSzTx/>
              <a:buFontTx/>
              <a:buNone/>
              <a:tabLst>
                <a:tab pos="220663" algn="l"/>
                <a:tab pos="350838" algn="l"/>
              </a:tabLst>
            </a:pPr>
            <a:r>
              <a:rPr kumimoji="0" lang="ja-JP" altLang="ja-JP" sz="120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＜講座スケジュール・会場＞</a:t>
            </a:r>
            <a:endParaRPr kumimoji="0" lang="ja-JP" altLang="ja-JP" sz="400" i="0" u="none" strike="noStrike" cap="none" normalizeH="0" baseline="0" dirty="0">
              <a:ln>
                <a:noFill/>
              </a:ln>
              <a:solidFill>
                <a:schemeClr val="tx1"/>
              </a:solidFill>
              <a:effectLst/>
            </a:endParaRPr>
          </a:p>
          <a:p>
            <a:pPr marL="0" marR="0" lvl="0" indent="558800" algn="l" defTabSz="914400" rtl="0" eaLnBrk="0" fontAlgn="base" latinLnBrk="0" hangingPunct="0">
              <a:lnSpc>
                <a:spcPct val="100000"/>
              </a:lnSpc>
              <a:spcBef>
                <a:spcPct val="0"/>
              </a:spcBef>
              <a:spcAft>
                <a:spcPct val="0"/>
              </a:spcAft>
              <a:buClrTx/>
              <a:buSzTx/>
              <a:buFontTx/>
              <a:buNone/>
              <a:tabLst>
                <a:tab pos="220663" algn="l"/>
                <a:tab pos="350838" algn="l"/>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B05DC9EC-78B6-4462-92B4-D8196A5D46B5}"/>
              </a:ext>
            </a:extLst>
          </p:cNvPr>
          <p:cNvSpPr>
            <a:spLocks noChangeArrowheads="1"/>
          </p:cNvSpPr>
          <p:nvPr/>
        </p:nvSpPr>
        <p:spPr bwMode="auto">
          <a:xfrm>
            <a:off x="393541" y="3092535"/>
            <a:ext cx="607091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76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76200" algn="ctr" defTabSz="914400" rtl="0" eaLnBrk="0" fontAlgn="base" latinLnBrk="0" hangingPunct="0">
              <a:lnSpc>
                <a:spcPct val="15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ja-JP" altLang="en-US" sz="1200" dirty="0">
                <a:solidFill>
                  <a:srgbClr val="000000"/>
                </a:solidFill>
                <a:latin typeface="HG丸ｺﾞｼｯｸM-PRO" panose="020F0600000000000000" pitchFamily="50" charset="-128"/>
                <a:ea typeface="HG丸ｺﾞｼｯｸM-PRO" panose="020F0600000000000000" pitchFamily="50" charset="-128"/>
                <a:cs typeface="ＭＳ ゴシック" panose="020B0609070205080204" pitchFamily="49" charset="-128"/>
              </a:rPr>
              <a:t>７</a:t>
            </a: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月</a:t>
            </a:r>
            <a:r>
              <a:rPr kumimoji="0" lang="en-US"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30</a:t>
            </a: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日（</a:t>
            </a:r>
            <a:r>
              <a:rPr kumimoji="0" lang="ja-JP" altLang="en-US" sz="1200" dirty="0">
                <a:solidFill>
                  <a:srgbClr val="000000"/>
                </a:solidFill>
                <a:latin typeface="HG丸ｺﾞｼｯｸM-PRO" panose="020F0600000000000000" pitchFamily="50" charset="-128"/>
                <a:ea typeface="HG丸ｺﾞｼｯｸM-PRO" panose="020F0600000000000000" pitchFamily="50" charset="-128"/>
                <a:cs typeface="ＭＳ ゴシック" panose="020B0609070205080204" pitchFamily="49" charset="-128"/>
              </a:rPr>
              <a:t>金</a:t>
            </a: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）までにお申込ください＊</a:t>
            </a:r>
            <a:endParaRPr kumimoji="0" lang="ja-JP" altLang="ja-JP" sz="400" b="0" i="0" u="none" strike="noStrike" cap="none" normalizeH="0" baseline="0" dirty="0">
              <a:ln>
                <a:noFill/>
              </a:ln>
              <a:solidFill>
                <a:schemeClr val="tx1"/>
              </a:solidFill>
              <a:effectLst/>
            </a:endParaRPr>
          </a:p>
          <a:p>
            <a:pPr marL="0" marR="0" lvl="0" indent="7620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ボランティア実践講座 </a:t>
            </a:r>
            <a:r>
              <a:rPr kumimoji="0" lang="ja-JP" altLang="ja-JP"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朗読</a:t>
            </a:r>
            <a:r>
              <a:rPr kumimoji="0" lang="ja-JP" altLang="ja-JP" sz="20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ボランティア養成講座参加申込書</a:t>
            </a:r>
            <a:endParaRPr kumimoji="0" lang="ja-JP" altLang="ja-JP" sz="400" b="0" i="0" u="none" strike="noStrike" cap="none" normalizeH="0" baseline="0" dirty="0">
              <a:ln>
                <a:noFill/>
              </a:ln>
              <a:solidFill>
                <a:schemeClr val="tx1"/>
              </a:solidFill>
              <a:effectLst/>
            </a:endParaRPr>
          </a:p>
        </p:txBody>
      </p:sp>
      <p:sp>
        <p:nvSpPr>
          <p:cNvPr id="20" name="Rectangle 14">
            <a:extLst>
              <a:ext uri="{FF2B5EF4-FFF2-40B4-BE49-F238E27FC236}">
                <a16:creationId xmlns:a16="http://schemas.microsoft.com/office/drawing/2014/main" id="{AC8318E7-3891-47EA-ACC6-CCDFE5EF97A3}"/>
              </a:ext>
            </a:extLst>
          </p:cNvPr>
          <p:cNvSpPr>
            <a:spLocks noChangeArrowheads="1"/>
          </p:cNvSpPr>
          <p:nvPr/>
        </p:nvSpPr>
        <p:spPr bwMode="auto">
          <a:xfrm>
            <a:off x="471487" y="8176029"/>
            <a:ext cx="591502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71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上記申込用紙に必要事項をご記入の上、</a:t>
            </a:r>
            <a:r>
              <a:rPr kumimoji="0" lang="en-US" altLang="ja-JP"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FAX</a:t>
            </a:r>
            <a:r>
              <a:rPr kumimoji="0" lang="ja-JP" altLang="en-US"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en-US" altLang="ja-JP"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0422-76-1273</a:t>
            </a:r>
            <a:r>
              <a:rPr kumimoji="0" lang="ja-JP" altLang="en-US"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でお申し込み下さい。メールや電話でのお申込も受</a:t>
            </a:r>
            <a:r>
              <a:rPr kumimoji="0" lang="ja-JP" altLang="en-US" sz="1200" dirty="0">
                <a:latin typeface="HG丸ｺﾞｼｯｸM-PRO" panose="020F0600000000000000" pitchFamily="50" charset="-128"/>
                <a:ea typeface="HG丸ｺﾞｼｯｸM-PRO" panose="020F0600000000000000" pitchFamily="50" charset="-128"/>
                <a:cs typeface="ＭＳ ゴシック" panose="020B0609070205080204" pitchFamily="49" charset="-128"/>
              </a:rPr>
              <a:t>け</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付けております。</a:t>
            </a:r>
            <a:endParaRPr kumimoji="0" lang="ja-JP" altLang="en-US" sz="400" b="0" i="0" u="none" strike="noStrike" cap="none" normalizeH="0" baseline="0" dirty="0">
              <a:ln>
                <a:noFill/>
              </a:ln>
              <a:solidFill>
                <a:schemeClr val="tx1"/>
              </a:solidFill>
              <a:effectLst/>
            </a:endParaRPr>
          </a:p>
          <a:p>
            <a:pPr marL="0" marR="0" lvl="0" indent="8890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16">
            <a:extLst>
              <a:ext uri="{FF2B5EF4-FFF2-40B4-BE49-F238E27FC236}">
                <a16:creationId xmlns:a16="http://schemas.microsoft.com/office/drawing/2014/main" id="{BEC28F19-6F2C-4363-AC04-0692568067ED}"/>
              </a:ext>
            </a:extLst>
          </p:cNvPr>
          <p:cNvSpPr>
            <a:spLocks noChangeArrowheads="1"/>
          </p:cNvSpPr>
          <p:nvPr/>
        </p:nvSpPr>
        <p:spPr bwMode="auto">
          <a:xfrm>
            <a:off x="1296988" y="4524375"/>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a:extLst>
              <a:ext uri="{FF2B5EF4-FFF2-40B4-BE49-F238E27FC236}">
                <a16:creationId xmlns:a16="http://schemas.microsoft.com/office/drawing/2014/main" id="{43BC1949-DD3D-4E2C-B39F-005D15C2CFB8}"/>
              </a:ext>
            </a:extLst>
          </p:cNvPr>
          <p:cNvSpPr txBox="1"/>
          <p:nvPr/>
        </p:nvSpPr>
        <p:spPr>
          <a:xfrm>
            <a:off x="471488" y="7903942"/>
            <a:ext cx="5915022" cy="246221"/>
          </a:xfrm>
          <a:prstGeom prst="rect">
            <a:avLst/>
          </a:prstGeom>
          <a:noFill/>
        </p:spPr>
        <p:txBody>
          <a:bodyPr wrap="square" rtlCol="0">
            <a:spAutoFit/>
          </a:bodyPr>
          <a:lstStyle/>
          <a:p>
            <a:pPr algn="ct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※お申し込み時にいただいた個人情報は本講座以外では使用しません。</a:t>
            </a:r>
            <a:endParaRPr kumimoji="0" lang="ja-JP" altLang="ja-JP" sz="2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78229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1236</TotalTime>
  <Words>654</Words>
  <Application>Microsoft Office PowerPoint</Application>
  <PresentationFormat>A4 210 x 297 mm</PresentationFormat>
  <Paragraphs>93</Paragraphs>
  <Slides>2</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2</vt:i4>
      </vt:variant>
    </vt:vector>
  </HeadingPairs>
  <TitlesOfParts>
    <vt:vector size="17" baseType="lpstr">
      <vt:lpstr>02うつくし明朝体</vt:lpstr>
      <vt:lpstr>HGPｺﾞｼｯｸE</vt:lpstr>
      <vt:lpstr>HGP創英角ﾎﾟｯﾌﾟ体</vt:lpstr>
      <vt:lpstr>HGS創英角ﾎﾟｯﾌﾟ体</vt:lpstr>
      <vt:lpstr>HG丸ｺﾞｼｯｸM-PRO</vt:lpstr>
      <vt:lpstr>HG創英角ﾎﾟｯﾌﾟ体</vt:lpstr>
      <vt:lpstr>ＭＳ Ｐゴシック</vt:lpstr>
      <vt:lpstr>飴鞭ゴシック-04</vt:lpstr>
      <vt:lpstr>Mincho</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nms111</dc:creator>
  <cp:lastModifiedBy>ms098</cp:lastModifiedBy>
  <cp:revision>108</cp:revision>
  <cp:lastPrinted>2021-05-17T07:48:30Z</cp:lastPrinted>
  <dcterms:created xsi:type="dcterms:W3CDTF">2018-06-04T23:51:05Z</dcterms:created>
  <dcterms:modified xsi:type="dcterms:W3CDTF">2021-05-20T01:13:22Z</dcterms:modified>
</cp:coreProperties>
</file>