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60"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E5"/>
    <a:srgbClr val="FF0066"/>
    <a:srgbClr val="FFFF99"/>
    <a:srgbClr val="EDF3A5"/>
    <a:srgbClr val="FF9933"/>
    <a:srgbClr val="DD337C"/>
    <a:srgbClr val="FF1188"/>
    <a:srgbClr val="FF3399"/>
    <a:srgbClr val="FF66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53" autoAdjust="0"/>
  </p:normalViewPr>
  <p:slideViewPr>
    <p:cSldViewPr snapToGrid="0">
      <p:cViewPr>
        <p:scale>
          <a:sx n="86" d="100"/>
          <a:sy n="86" d="100"/>
        </p:scale>
        <p:origin x="2237" y="48"/>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91" tIns="45395" rIns="90791" bIns="453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91" tIns="45395" rIns="90791" bIns="45395" rtlCol="0"/>
          <a:lstStyle>
            <a:lvl1pPr algn="r">
              <a:defRPr sz="1200"/>
            </a:lvl1pPr>
          </a:lstStyle>
          <a:p>
            <a:fld id="{70F99883-74AE-4A2C-81B7-5B86A08198C0}" type="datetimeFigureOut">
              <a:rPr kumimoji="1" lang="ja-JP" altLang="en-US" smtClean="0"/>
              <a:t>2019/8/19</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91" tIns="45395" rIns="90791" bIns="4539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91" tIns="45395" rIns="90791" bIns="453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0" cy="495028"/>
          </a:xfrm>
          <a:prstGeom prst="rect">
            <a:avLst/>
          </a:prstGeom>
        </p:spPr>
        <p:txBody>
          <a:bodyPr vert="horz" lIns="90791" tIns="45395" rIns="90791" bIns="453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0" cy="495028"/>
          </a:xfrm>
          <a:prstGeom prst="rect">
            <a:avLst/>
          </a:prstGeom>
        </p:spPr>
        <p:txBody>
          <a:bodyPr vert="horz" lIns="90791" tIns="45395" rIns="90791" bIns="45395"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8/19/2019</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ERVER\mac-share\塚本\アスクルテンプレ\上下折り\自然食品アスクル表1.png">
            <a:extLst>
              <a:ext uri="{FF2B5EF4-FFF2-40B4-BE49-F238E27FC236}">
                <a16:creationId xmlns:a16="http://schemas.microsoft.com/office/drawing/2014/main" id="{CE49A890-47D6-4C32-9852-095B3A9422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 b="46756"/>
          <a:stretch/>
        </p:blipFill>
        <p:spPr bwMode="auto">
          <a:xfrm rot="10800000">
            <a:off x="171806" y="157309"/>
            <a:ext cx="7431962" cy="10593094"/>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graphicFrame>
        <p:nvGraphicFramePr>
          <p:cNvPr id="11" name="表 10">
            <a:extLst>
              <a:ext uri="{FF2B5EF4-FFF2-40B4-BE49-F238E27FC236}">
                <a16:creationId xmlns:a16="http://schemas.microsoft.com/office/drawing/2014/main" id="{2FFF2E6B-FE67-421B-A9B6-5CD88729C53B}"/>
              </a:ext>
            </a:extLst>
          </p:cNvPr>
          <p:cNvGraphicFramePr>
            <a:graphicFrameLocks noGrp="1" noChangeAspect="1"/>
          </p:cNvGraphicFramePr>
          <p:nvPr>
            <p:extLst>
              <p:ext uri="{D42A27DB-BD31-4B8C-83A1-F6EECF244321}">
                <p14:modId xmlns:p14="http://schemas.microsoft.com/office/powerpoint/2010/main" val="2608296846"/>
              </p:ext>
            </p:extLst>
          </p:nvPr>
        </p:nvGraphicFramePr>
        <p:xfrm>
          <a:off x="462231" y="3468983"/>
          <a:ext cx="6931927" cy="3120844"/>
        </p:xfrm>
        <a:graphic>
          <a:graphicData uri="http://schemas.openxmlformats.org/drawingml/2006/table">
            <a:tbl>
              <a:tblPr>
                <a:effectLst>
                  <a:innerShdw blurRad="266700" dist="50800" dir="8100000">
                    <a:prstClr val="black">
                      <a:alpha val="0"/>
                    </a:prstClr>
                  </a:innerShdw>
                </a:effectLst>
                <a:tableStyleId>{5C22544A-7EE6-4342-B048-85BDC9FD1C3A}</a:tableStyleId>
              </a:tblPr>
              <a:tblGrid>
                <a:gridCol w="354917">
                  <a:extLst>
                    <a:ext uri="{9D8B030D-6E8A-4147-A177-3AD203B41FA5}">
                      <a16:colId xmlns:a16="http://schemas.microsoft.com/office/drawing/2014/main" val="505279682"/>
                    </a:ext>
                  </a:extLst>
                </a:gridCol>
                <a:gridCol w="2100654">
                  <a:extLst>
                    <a:ext uri="{9D8B030D-6E8A-4147-A177-3AD203B41FA5}">
                      <a16:colId xmlns:a16="http://schemas.microsoft.com/office/drawing/2014/main" val="554143824"/>
                    </a:ext>
                  </a:extLst>
                </a:gridCol>
                <a:gridCol w="2157705">
                  <a:extLst>
                    <a:ext uri="{9D8B030D-6E8A-4147-A177-3AD203B41FA5}">
                      <a16:colId xmlns:a16="http://schemas.microsoft.com/office/drawing/2014/main" val="3706561491"/>
                    </a:ext>
                  </a:extLst>
                </a:gridCol>
                <a:gridCol w="2318651">
                  <a:extLst>
                    <a:ext uri="{9D8B030D-6E8A-4147-A177-3AD203B41FA5}">
                      <a16:colId xmlns:a16="http://schemas.microsoft.com/office/drawing/2014/main" val="3626007853"/>
                    </a:ext>
                  </a:extLst>
                </a:gridCol>
              </a:tblGrid>
              <a:tr h="416833">
                <a:tc>
                  <a:txBody>
                    <a:bodyPr/>
                    <a:lstStyle/>
                    <a:p>
                      <a:pPr algn="ctr">
                        <a:lnSpc>
                          <a:spcPts val="1700"/>
                        </a:lnSpc>
                        <a:spcAft>
                          <a:spcPts val="0"/>
                        </a:spcAft>
                      </a:pPr>
                      <a:r>
                        <a:rPr lang="en-US" sz="110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700"/>
                        </a:lnSpc>
                        <a:spcAft>
                          <a:spcPts val="0"/>
                        </a:spcAft>
                      </a:pPr>
                      <a:r>
                        <a:rPr lang="ja-JP" altLang="en-US" sz="1200" b="1" kern="100" dirty="0">
                          <a:effectLst/>
                          <a:latin typeface="メイリオ" panose="020B0604030504040204" pitchFamily="50" charset="-128"/>
                          <a:ea typeface="メイリオ" panose="020B0604030504040204" pitchFamily="50" charset="-128"/>
                          <a:cs typeface="Times New Roman" panose="02020603050405020304" pitchFamily="18" charset="0"/>
                        </a:rPr>
                        <a:t>内容</a:t>
                      </a:r>
                      <a:endParaRPr 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700"/>
                        </a:lnSpc>
                        <a:spcAft>
                          <a:spcPts val="0"/>
                        </a:spcAft>
                      </a:pPr>
                      <a:r>
                        <a:rPr lang="ja-JP" sz="1200" b="1" kern="100" dirty="0">
                          <a:effectLst/>
                          <a:latin typeface="メイリオ" panose="020B0604030504040204" pitchFamily="50" charset="-128"/>
                          <a:ea typeface="メイリオ" panose="020B0604030504040204" pitchFamily="50" charset="-128"/>
                        </a:rPr>
                        <a:t>講師等</a:t>
                      </a:r>
                      <a:endParaRPr 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700"/>
                        </a:lnSpc>
                        <a:spcAft>
                          <a:spcPts val="0"/>
                        </a:spcAft>
                      </a:pPr>
                      <a:r>
                        <a:rPr lang="ja-JP" sz="1200" b="1" kern="100" dirty="0">
                          <a:effectLst/>
                          <a:latin typeface="メイリオ" panose="020B0604030504040204" pitchFamily="50" charset="-128"/>
                          <a:ea typeface="メイリオ" panose="020B0604030504040204" pitchFamily="50" charset="-128"/>
                        </a:rPr>
                        <a:t>日　程</a:t>
                      </a:r>
                      <a:endParaRPr 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extLst>
                  <a:ext uri="{0D108BD9-81ED-4DB2-BD59-A6C34878D82A}">
                    <a16:rowId xmlns:a16="http://schemas.microsoft.com/office/drawing/2014/main" val="1895667094"/>
                  </a:ext>
                </a:extLst>
              </a:tr>
              <a:tr h="866509">
                <a:tc>
                  <a:txBody>
                    <a:bodyPr/>
                    <a:lstStyle/>
                    <a:p>
                      <a:pPr algn="ctr">
                        <a:lnSpc>
                          <a:spcPts val="1500"/>
                        </a:lnSpc>
                        <a:spcAft>
                          <a:spcPts val="0"/>
                        </a:spcAft>
                      </a:pPr>
                      <a:r>
                        <a:rPr lang="ja-JP" sz="1050" b="1" kern="100" dirty="0">
                          <a:effectLst/>
                        </a:rPr>
                        <a:t>①</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a:t>
                      </a:r>
                      <a:r>
                        <a:rPr lang="ja-JP" altLang="en-US" sz="1200" b="1" kern="100" dirty="0">
                          <a:effectLst/>
                          <a:latin typeface="メイリオ" panose="020B0604030504040204" pitchFamily="50" charset="-128"/>
                          <a:ea typeface="メイリオ" panose="020B0604030504040204" pitchFamily="50" charset="-128"/>
                        </a:rPr>
                        <a:t>うつ病</a:t>
                      </a:r>
                      <a:r>
                        <a:rPr lang="ja-JP" sz="1200" b="1" kern="100" dirty="0">
                          <a:effectLst/>
                          <a:latin typeface="メイリオ" panose="020B0604030504040204" pitchFamily="50" charset="-128"/>
                          <a:ea typeface="メイリオ" panose="020B0604030504040204" pitchFamily="50" charset="-128"/>
                        </a:rPr>
                        <a:t>」</a:t>
                      </a:r>
                      <a:r>
                        <a:rPr lang="ja-JP" altLang="en-US" sz="1200" b="1" kern="100" dirty="0">
                          <a:effectLst/>
                          <a:latin typeface="メイリオ" panose="020B0604030504040204" pitchFamily="50" charset="-128"/>
                          <a:ea typeface="メイリオ" panose="020B0604030504040204" pitchFamily="50" charset="-128"/>
                        </a:rPr>
                        <a:t>を知る</a:t>
                      </a:r>
                      <a:endParaRPr lang="ja-JP" sz="1200" b="1"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菊池　健</a:t>
                      </a:r>
                      <a:r>
                        <a:rPr lang="ja-JP" altLang="en-US" sz="1200" b="1" kern="100" dirty="0">
                          <a:effectLst/>
                          <a:latin typeface="メイリオ" panose="020B0604030504040204" pitchFamily="50" charset="-128"/>
                          <a:ea typeface="メイリオ" panose="020B0604030504040204" pitchFamily="50" charset="-128"/>
                        </a:rPr>
                        <a:t>氏</a:t>
                      </a:r>
                      <a:endParaRPr lang="ja-JP" sz="1050" b="1" kern="100" dirty="0">
                        <a:effectLst/>
                        <a:latin typeface="メイリオ" panose="020B0604030504040204" pitchFamily="50" charset="-128"/>
                        <a:ea typeface="メイリオ" panose="020B0604030504040204" pitchFamily="50" charset="-128"/>
                      </a:endParaRPr>
                    </a:p>
                    <a:p>
                      <a:pPr marL="152400" indent="-152400"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（井之頭病院　院長）</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en-US" sz="1200" b="1" kern="100" dirty="0">
                          <a:effectLst/>
                          <a:latin typeface="メイリオ" panose="020B0604030504040204" pitchFamily="50" charset="-128"/>
                          <a:ea typeface="メイリオ" panose="020B0604030504040204" pitchFamily="50" charset="-128"/>
                        </a:rPr>
                        <a:t>10</a:t>
                      </a:r>
                      <a:r>
                        <a:rPr lang="ja-JP" sz="1200" b="1" kern="100" dirty="0">
                          <a:effectLst/>
                          <a:latin typeface="メイリオ" panose="020B0604030504040204" pitchFamily="50" charset="-128"/>
                          <a:ea typeface="メイリオ" panose="020B0604030504040204" pitchFamily="50" charset="-128"/>
                        </a:rPr>
                        <a:t>月２１日（月）</a:t>
                      </a:r>
                      <a:endParaRPr lang="ja-JP" sz="1050" b="1" kern="100" dirty="0">
                        <a:effectLst/>
                        <a:latin typeface="メイリオ" panose="020B0604030504040204" pitchFamily="50" charset="-128"/>
                        <a:ea typeface="メイリオ" panose="020B0604030504040204" pitchFamily="50" charset="-128"/>
                      </a:endParaRPr>
                    </a:p>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午後</a:t>
                      </a:r>
                      <a:r>
                        <a:rPr lang="en-US" sz="1200" b="1" kern="100" dirty="0">
                          <a:effectLst/>
                          <a:latin typeface="メイリオ" panose="020B0604030504040204" pitchFamily="50" charset="-128"/>
                          <a:ea typeface="メイリオ" panose="020B0604030504040204" pitchFamily="50" charset="-128"/>
                        </a:rPr>
                        <a:t>6</a:t>
                      </a:r>
                      <a:r>
                        <a:rPr lang="ja-JP" sz="1200" b="1" kern="100" dirty="0">
                          <a:effectLst/>
                          <a:latin typeface="メイリオ" panose="020B0604030504040204" pitchFamily="50" charset="-128"/>
                          <a:ea typeface="メイリオ" panose="020B0604030504040204" pitchFamily="50" charset="-128"/>
                        </a:rPr>
                        <a:t>時</a:t>
                      </a:r>
                      <a:r>
                        <a:rPr lang="en-US" sz="1200" b="1" kern="100" dirty="0">
                          <a:effectLst/>
                          <a:latin typeface="メイリオ" panose="020B0604030504040204" pitchFamily="50" charset="-128"/>
                          <a:ea typeface="メイリオ" panose="020B0604030504040204" pitchFamily="50" charset="-128"/>
                        </a:rPr>
                        <a:t>30</a:t>
                      </a:r>
                      <a:r>
                        <a:rPr lang="ja-JP" sz="1200" b="1" kern="100" dirty="0">
                          <a:effectLst/>
                          <a:latin typeface="メイリオ" panose="020B0604030504040204" pitchFamily="50" charset="-128"/>
                          <a:ea typeface="メイリオ" panose="020B0604030504040204" pitchFamily="50" charset="-128"/>
                        </a:rPr>
                        <a:t>分～</a:t>
                      </a:r>
                      <a:r>
                        <a:rPr lang="en-US" sz="1200" b="1" kern="100" dirty="0">
                          <a:effectLst/>
                          <a:latin typeface="メイリオ" panose="020B0604030504040204" pitchFamily="50" charset="-128"/>
                          <a:ea typeface="メイリオ" panose="020B0604030504040204" pitchFamily="50" charset="-128"/>
                        </a:rPr>
                        <a:t>8</a:t>
                      </a:r>
                      <a:r>
                        <a:rPr lang="ja-JP" sz="1200" b="1" kern="100" dirty="0">
                          <a:effectLst/>
                          <a:latin typeface="メイリオ" panose="020B0604030504040204" pitchFamily="50" charset="-128"/>
                          <a:ea typeface="メイリオ" panose="020B0604030504040204" pitchFamily="50" charset="-128"/>
                        </a:rPr>
                        <a:t>時</a:t>
                      </a:r>
                      <a:r>
                        <a:rPr lang="en-US" sz="1200" b="1" kern="100" dirty="0">
                          <a:effectLst/>
                          <a:latin typeface="メイリオ" panose="020B0604030504040204" pitchFamily="50" charset="-128"/>
                          <a:ea typeface="メイリオ" panose="020B0604030504040204" pitchFamily="50" charset="-128"/>
                        </a:rPr>
                        <a:t>30</a:t>
                      </a:r>
                      <a:r>
                        <a:rPr lang="ja-JP" sz="1200" b="1" kern="100" dirty="0">
                          <a:effectLst/>
                          <a:latin typeface="メイリオ" panose="020B0604030504040204" pitchFamily="50" charset="-128"/>
                          <a:ea typeface="メイリオ" panose="020B0604030504040204" pitchFamily="50" charset="-128"/>
                        </a:rPr>
                        <a:t>分</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extLst>
                  <a:ext uri="{0D108BD9-81ED-4DB2-BD59-A6C34878D82A}">
                    <a16:rowId xmlns:a16="http://schemas.microsoft.com/office/drawing/2014/main" val="2199647816"/>
                  </a:ext>
                </a:extLst>
              </a:tr>
              <a:tr h="918751">
                <a:tc>
                  <a:txBody>
                    <a:bodyPr/>
                    <a:lstStyle/>
                    <a:p>
                      <a:pPr algn="ctr">
                        <a:lnSpc>
                          <a:spcPts val="1500"/>
                        </a:lnSpc>
                        <a:spcAft>
                          <a:spcPts val="0"/>
                        </a:spcAft>
                      </a:pPr>
                      <a:r>
                        <a:rPr lang="ja-JP" sz="1050" b="1" kern="100" dirty="0">
                          <a:effectLst/>
                        </a:rPr>
                        <a:t>②</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ja-JP" altLang="en-US" sz="1200" b="1" kern="100" dirty="0">
                          <a:effectLst/>
                          <a:latin typeface="メイリオ" panose="020B0604030504040204" pitchFamily="50" charset="-128"/>
                          <a:ea typeface="メイリオ" panose="020B0604030504040204" pitchFamily="50" charset="-128"/>
                        </a:rPr>
                        <a:t>うつ病の人を</a:t>
                      </a:r>
                      <a:r>
                        <a:rPr lang="ja-JP" sz="1200" b="1" kern="100" dirty="0">
                          <a:effectLst/>
                          <a:latin typeface="メイリオ" panose="020B0604030504040204" pitchFamily="50" charset="-128"/>
                          <a:ea typeface="メイリオ" panose="020B0604030504040204" pitchFamily="50" charset="-128"/>
                        </a:rPr>
                        <a:t>支援</a:t>
                      </a:r>
                      <a:r>
                        <a:rPr lang="ja-JP" altLang="en-US" sz="1200" b="1" kern="100" dirty="0">
                          <a:effectLst/>
                          <a:latin typeface="メイリオ" panose="020B0604030504040204" pitchFamily="50" charset="-128"/>
                          <a:ea typeface="メイリオ" panose="020B0604030504040204" pitchFamily="50" charset="-128"/>
                        </a:rPr>
                        <a:t>する　　　　　</a:t>
                      </a:r>
                      <a:endParaRPr lang="ja-JP" sz="1200" b="1" kern="100" dirty="0">
                        <a:effectLst/>
                        <a:latin typeface="メイリオ" panose="020B0604030504040204" pitchFamily="50" charset="-128"/>
                        <a:ea typeface="メイリオ" panose="020B0604030504040204" pitchFamily="50" charset="-128"/>
                      </a:endParaRPr>
                    </a:p>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～当事者の体験から学ぶ～</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marL="153035" indent="-153035" algn="ctr">
                        <a:lnSpc>
                          <a:spcPts val="1500"/>
                        </a:lnSpc>
                        <a:spcAft>
                          <a:spcPts val="0"/>
                        </a:spcAft>
                      </a:pPr>
                      <a:r>
                        <a:rPr lang="ja-JP" altLang="en-US" sz="1200" b="1" kern="100" dirty="0">
                          <a:effectLst/>
                          <a:latin typeface="メイリオ" panose="020B0604030504040204" pitchFamily="50" charset="-128"/>
                          <a:ea typeface="メイリオ" panose="020B0604030504040204" pitchFamily="50" charset="-128"/>
                          <a:cs typeface="Times New Roman" panose="02020603050405020304" pitchFamily="18" charset="0"/>
                        </a:rPr>
                        <a:t>田尾</a:t>
                      </a:r>
                      <a:r>
                        <a:rPr lang="ja-JP" altLang="en-US" sz="1200" b="1" kern="100">
                          <a:effectLst/>
                          <a:latin typeface="メイリオ" panose="020B0604030504040204" pitchFamily="50" charset="-128"/>
                          <a:ea typeface="メイリオ" panose="020B0604030504040204" pitchFamily="50" charset="-128"/>
                          <a:cs typeface="Times New Roman" panose="02020603050405020304" pitchFamily="18" charset="0"/>
                        </a:rPr>
                        <a:t>　有樹子氏</a:t>
                      </a:r>
                      <a:endParaRPr lang="en-US"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53035" indent="-153035" algn="ctr">
                        <a:lnSpc>
                          <a:spcPts val="1500"/>
                        </a:lnSpc>
                        <a:spcAft>
                          <a:spcPts val="0"/>
                        </a:spcAft>
                      </a:pPr>
                      <a:br>
                        <a:rPr lang="en-US"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en-US" sz="1200" b="1" kern="100" dirty="0">
                          <a:effectLst/>
                          <a:latin typeface="メイリオ" panose="020B0604030504040204" pitchFamily="50" charset="-128"/>
                          <a:ea typeface="メイリオ" panose="020B0604030504040204" pitchFamily="50" charset="-128"/>
                        </a:rPr>
                        <a:t>10</a:t>
                      </a:r>
                      <a:r>
                        <a:rPr lang="ja-JP" sz="1200" b="1" kern="100" dirty="0">
                          <a:effectLst/>
                          <a:latin typeface="メイリオ" panose="020B0604030504040204" pitchFamily="50" charset="-128"/>
                          <a:ea typeface="メイリオ" panose="020B0604030504040204" pitchFamily="50" charset="-128"/>
                        </a:rPr>
                        <a:t>月</a:t>
                      </a:r>
                      <a:r>
                        <a:rPr lang="ja-JP" altLang="en-US" sz="1200" b="1" kern="100" dirty="0">
                          <a:effectLst/>
                          <a:latin typeface="メイリオ" panose="020B0604030504040204" pitchFamily="50" charset="-128"/>
                          <a:ea typeface="メイリオ" panose="020B0604030504040204" pitchFamily="50" charset="-128"/>
                        </a:rPr>
                        <a:t>２３日（水）</a:t>
                      </a:r>
                      <a:r>
                        <a:rPr lang="ja-JP" sz="1200" b="1" kern="100" dirty="0">
                          <a:effectLst/>
                          <a:latin typeface="メイリオ" panose="020B0604030504040204" pitchFamily="50" charset="-128"/>
                          <a:ea typeface="メイリオ" panose="020B0604030504040204" pitchFamily="50" charset="-128"/>
                        </a:rPr>
                        <a:t>　　</a:t>
                      </a:r>
                      <a:endParaRPr lang="ja-JP" sz="1050" b="1" kern="100" dirty="0">
                        <a:effectLst/>
                        <a:latin typeface="メイリオ" panose="020B0604030504040204" pitchFamily="50" charset="-128"/>
                        <a:ea typeface="メイリオ" panose="020B0604030504040204" pitchFamily="50" charset="-128"/>
                      </a:endParaRPr>
                    </a:p>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午後</a:t>
                      </a:r>
                      <a:r>
                        <a:rPr lang="en-US" sz="1200" b="1" kern="100" dirty="0">
                          <a:effectLst/>
                          <a:latin typeface="メイリオ" panose="020B0604030504040204" pitchFamily="50" charset="-128"/>
                          <a:ea typeface="メイリオ" panose="020B0604030504040204" pitchFamily="50" charset="-128"/>
                        </a:rPr>
                        <a:t>6</a:t>
                      </a:r>
                      <a:r>
                        <a:rPr lang="ja-JP" sz="1200" b="1" kern="100" dirty="0">
                          <a:effectLst/>
                          <a:latin typeface="メイリオ" panose="020B0604030504040204" pitchFamily="50" charset="-128"/>
                          <a:ea typeface="メイリオ" panose="020B0604030504040204" pitchFamily="50" charset="-128"/>
                        </a:rPr>
                        <a:t>時</a:t>
                      </a:r>
                      <a:r>
                        <a:rPr lang="en-US" sz="1200" b="1" kern="100" dirty="0">
                          <a:effectLst/>
                          <a:latin typeface="メイリオ" panose="020B0604030504040204" pitchFamily="50" charset="-128"/>
                          <a:ea typeface="メイリオ" panose="020B0604030504040204" pitchFamily="50" charset="-128"/>
                        </a:rPr>
                        <a:t>30</a:t>
                      </a:r>
                      <a:r>
                        <a:rPr lang="ja-JP" sz="1200" b="1" kern="100" dirty="0">
                          <a:effectLst/>
                          <a:latin typeface="メイリオ" panose="020B0604030504040204" pitchFamily="50" charset="-128"/>
                          <a:ea typeface="メイリオ" panose="020B0604030504040204" pitchFamily="50" charset="-128"/>
                        </a:rPr>
                        <a:t>分～</a:t>
                      </a:r>
                      <a:r>
                        <a:rPr lang="en-US" sz="1200" b="1" kern="100" dirty="0">
                          <a:effectLst/>
                          <a:latin typeface="メイリオ" panose="020B0604030504040204" pitchFamily="50" charset="-128"/>
                          <a:ea typeface="メイリオ" panose="020B0604030504040204" pitchFamily="50" charset="-128"/>
                        </a:rPr>
                        <a:t>8</a:t>
                      </a:r>
                      <a:r>
                        <a:rPr lang="ja-JP" sz="1200" b="1" kern="100" dirty="0">
                          <a:effectLst/>
                          <a:latin typeface="メイリオ" panose="020B0604030504040204" pitchFamily="50" charset="-128"/>
                          <a:ea typeface="メイリオ" panose="020B0604030504040204" pitchFamily="50" charset="-128"/>
                        </a:rPr>
                        <a:t>時</a:t>
                      </a:r>
                      <a:r>
                        <a:rPr lang="en-US" sz="1200" b="1" kern="100" dirty="0">
                          <a:effectLst/>
                          <a:latin typeface="メイリオ" panose="020B0604030504040204" pitchFamily="50" charset="-128"/>
                          <a:ea typeface="メイリオ" panose="020B0604030504040204" pitchFamily="50" charset="-128"/>
                        </a:rPr>
                        <a:t>30</a:t>
                      </a:r>
                      <a:r>
                        <a:rPr lang="ja-JP" sz="1200" b="1" kern="100" dirty="0">
                          <a:effectLst/>
                          <a:latin typeface="メイリオ" panose="020B0604030504040204" pitchFamily="50" charset="-128"/>
                          <a:ea typeface="メイリオ" panose="020B0604030504040204" pitchFamily="50" charset="-128"/>
                        </a:rPr>
                        <a:t>分</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extLst>
                  <a:ext uri="{0D108BD9-81ED-4DB2-BD59-A6C34878D82A}">
                    <a16:rowId xmlns:a16="http://schemas.microsoft.com/office/drawing/2014/main" val="2938074137"/>
                  </a:ext>
                </a:extLst>
              </a:tr>
              <a:tr h="918751">
                <a:tc>
                  <a:txBody>
                    <a:bodyPr/>
                    <a:lstStyle/>
                    <a:p>
                      <a:pPr algn="ctr">
                        <a:lnSpc>
                          <a:spcPts val="1500"/>
                        </a:lnSpc>
                        <a:spcAft>
                          <a:spcPts val="0"/>
                        </a:spcAft>
                      </a:pPr>
                      <a:r>
                        <a:rPr lang="ja-JP" sz="1050" b="1" kern="100" dirty="0">
                          <a:effectLst/>
                        </a:rPr>
                        <a:t>③</a:t>
                      </a:r>
                      <a:endParaRPr lang="ja-JP" sz="105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r>
                        <a:rPr lang="ja-JP" sz="1200" b="1" kern="100" dirty="0">
                          <a:effectLst/>
                          <a:latin typeface="メイリオ" panose="020B0604030504040204" pitchFamily="50" charset="-128"/>
                          <a:ea typeface="メイリオ" panose="020B0604030504040204" pitchFamily="50" charset="-128"/>
                        </a:rPr>
                        <a:t>施設実習</a:t>
                      </a:r>
                      <a:endParaRPr lang="ja-JP" sz="1050" b="1" kern="100" dirty="0">
                        <a:effectLst/>
                        <a:latin typeface="メイリオ" panose="020B0604030504040204" pitchFamily="50" charset="-128"/>
                        <a:ea typeface="メイリオ" panose="020B0604030504040204" pitchFamily="50" charset="-128"/>
                      </a:endParaRPr>
                    </a:p>
                    <a:p>
                      <a:pPr marL="457200" indent="-457200" algn="ctr">
                        <a:lnSpc>
                          <a:spcPts val="1500"/>
                        </a:lnSpc>
                        <a:spcAft>
                          <a:spcPts val="0"/>
                        </a:spcAft>
                      </a:pPr>
                      <a:r>
                        <a:rPr lang="ja-JP" sz="1100" b="1" kern="100" dirty="0">
                          <a:effectLst/>
                          <a:latin typeface="メイリオ" panose="020B0604030504040204" pitchFamily="50" charset="-128"/>
                          <a:ea typeface="メイリオ" panose="020B0604030504040204" pitchFamily="50" charset="-128"/>
                        </a:rPr>
                        <a:t>～実習を</a:t>
                      </a:r>
                      <a:r>
                        <a:rPr lang="ja-JP" altLang="en-US" sz="1100" b="1" kern="100" dirty="0">
                          <a:effectLst/>
                          <a:latin typeface="メイリオ" panose="020B0604030504040204" pitchFamily="50" charset="-128"/>
                          <a:ea typeface="メイリオ" panose="020B0604030504040204" pitchFamily="50" charset="-128"/>
                        </a:rPr>
                        <a:t>通じ、うつ病の　　　　</a:t>
                      </a:r>
                      <a:r>
                        <a:rPr lang="ja-JP" sz="1100" b="1" kern="100" dirty="0">
                          <a:effectLst/>
                          <a:latin typeface="メイリオ" panose="020B0604030504040204" pitchFamily="50" charset="-128"/>
                          <a:ea typeface="メイリオ" panose="020B0604030504040204" pitchFamily="50" charset="-128"/>
                        </a:rPr>
                        <a:t>理解を深める～</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algn="ctr">
                        <a:lnSpc>
                          <a:spcPts val="1500"/>
                        </a:lnSpc>
                        <a:spcAft>
                          <a:spcPts val="0"/>
                        </a:spcAft>
                      </a:pPr>
                      <a:endPar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500"/>
                        </a:lnSpc>
                        <a:spcAft>
                          <a:spcPts val="0"/>
                        </a:spcAft>
                      </a:pPr>
                      <a:r>
                        <a:rPr lang="ja-JP" alt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社会福祉法人巣立ち会</a:t>
                      </a:r>
                      <a:br>
                        <a:rPr lang="en-US"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200" b="1" kern="100" dirty="0">
                          <a:effectLst/>
                          <a:latin typeface="メイリオ" panose="020B0604030504040204" pitchFamily="50" charset="-128"/>
                          <a:ea typeface="メイリオ" panose="020B0604030504040204" pitchFamily="50" charset="-128"/>
                          <a:cs typeface="Times New Roman" panose="02020603050405020304" pitchFamily="18" charset="0"/>
                        </a:rPr>
                        <a:t>ルポゼ</a:t>
                      </a:r>
                      <a:endParaRPr 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tc>
                  <a:txBody>
                    <a:bodyPr/>
                    <a:lstStyle/>
                    <a:p>
                      <a:pPr marL="0" marR="0" lvl="0" indent="0" algn="ctr" defTabSz="777514" rtl="0" eaLnBrk="1" fontAlgn="auto" latinLnBrk="0" hangingPunct="1">
                        <a:lnSpc>
                          <a:spcPts val="1500"/>
                        </a:lnSpc>
                        <a:spcBef>
                          <a:spcPts val="0"/>
                        </a:spcBef>
                        <a:spcAft>
                          <a:spcPts val="0"/>
                        </a:spcAft>
                        <a:buClrTx/>
                        <a:buSzTx/>
                        <a:buFontTx/>
                        <a:buNone/>
                        <a:tabLst/>
                        <a:defRPr/>
                      </a:pPr>
                      <a:br>
                        <a:rPr lang="en-US" altLang="ja-JP" sz="1200" b="1" kern="100" dirty="0">
                          <a:effectLst/>
                          <a:latin typeface="メイリオ" panose="020B0604030504040204" pitchFamily="50" charset="-128"/>
                          <a:ea typeface="メイリオ" panose="020B0604030504040204" pitchFamily="50" charset="-128"/>
                        </a:rPr>
                      </a:br>
                      <a:endParaRPr lang="en-US" altLang="ja-JP" sz="1200" b="1" kern="100" dirty="0">
                        <a:effectLst/>
                        <a:latin typeface="メイリオ" panose="020B0604030504040204" pitchFamily="50" charset="-128"/>
                        <a:ea typeface="メイリオ" panose="020B0604030504040204" pitchFamily="50" charset="-128"/>
                      </a:endParaRPr>
                    </a:p>
                    <a:p>
                      <a:pPr marL="0" marR="0" lvl="0" indent="0" algn="ctr" defTabSz="777514" rtl="0" eaLnBrk="1" fontAlgn="auto" latinLnBrk="0" hangingPunct="1">
                        <a:lnSpc>
                          <a:spcPts val="1500"/>
                        </a:lnSpc>
                        <a:spcBef>
                          <a:spcPts val="0"/>
                        </a:spcBef>
                        <a:spcAft>
                          <a:spcPts val="0"/>
                        </a:spcAft>
                        <a:buClrTx/>
                        <a:buSzTx/>
                        <a:buFontTx/>
                        <a:buNone/>
                        <a:tabLst/>
                        <a:defRPr/>
                      </a:pPr>
                      <a:r>
                        <a:rPr lang="ja-JP" altLang="en-US" sz="1200" b="1" kern="100" dirty="0">
                          <a:effectLst/>
                          <a:latin typeface="メイリオ" panose="020B0604030504040204" pitchFamily="50" charset="-128"/>
                          <a:ea typeface="メイリオ" panose="020B0604030504040204" pitchFamily="50" charset="-128"/>
                        </a:rPr>
                        <a:t>午前</a:t>
                      </a:r>
                      <a:r>
                        <a:rPr lang="en-US" altLang="ja-JP" sz="1200" b="1" kern="100" dirty="0">
                          <a:effectLst/>
                          <a:latin typeface="メイリオ" panose="020B0604030504040204" pitchFamily="50" charset="-128"/>
                          <a:ea typeface="メイリオ" panose="020B0604030504040204" pitchFamily="50" charset="-128"/>
                        </a:rPr>
                        <a:t>9</a:t>
                      </a:r>
                      <a:r>
                        <a:rPr lang="ja-JP" altLang="en-US" sz="1200" b="1" kern="100" dirty="0">
                          <a:effectLst/>
                          <a:latin typeface="メイリオ" panose="020B0604030504040204" pitchFamily="50" charset="-128"/>
                          <a:ea typeface="メイリオ" panose="020B0604030504040204" pitchFamily="50" charset="-128"/>
                        </a:rPr>
                        <a:t>時～午後</a:t>
                      </a:r>
                      <a:r>
                        <a:rPr lang="en-US" altLang="ja-JP" sz="1200" b="1" kern="100" dirty="0">
                          <a:effectLst/>
                          <a:latin typeface="メイリオ" panose="020B0604030504040204" pitchFamily="50" charset="-128"/>
                          <a:ea typeface="メイリオ" panose="020B0604030504040204" pitchFamily="50" charset="-128"/>
                        </a:rPr>
                        <a:t>4</a:t>
                      </a:r>
                      <a:r>
                        <a:rPr lang="ja-JP" altLang="en-US" sz="1200" b="1" kern="100" dirty="0">
                          <a:effectLst/>
                          <a:latin typeface="メイリオ" panose="020B0604030504040204" pitchFamily="50" charset="-128"/>
                          <a:ea typeface="メイリオ" panose="020B0604030504040204" pitchFamily="50" charset="-128"/>
                        </a:rPr>
                        <a:t>時</a:t>
                      </a:r>
                      <a:r>
                        <a:rPr lang="ja-JP" altLang="en-US" sz="1100" b="1" kern="100" dirty="0">
                          <a:effectLst/>
                          <a:latin typeface="メイリオ" panose="020B0604030504040204" pitchFamily="50" charset="-128"/>
                          <a:ea typeface="メイリオ" panose="020B0604030504040204" pitchFamily="50" charset="-128"/>
                        </a:rPr>
                        <a:t>　　　　　</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FE5"/>
                    </a:solidFill>
                  </a:tcPr>
                </a:tc>
                <a:extLst>
                  <a:ext uri="{0D108BD9-81ED-4DB2-BD59-A6C34878D82A}">
                    <a16:rowId xmlns:a16="http://schemas.microsoft.com/office/drawing/2014/main" val="157328366"/>
                  </a:ext>
                </a:extLst>
              </a:tr>
            </a:tbl>
          </a:graphicData>
        </a:graphic>
      </p:graphicFrame>
      <p:pic>
        <p:nvPicPr>
          <p:cNvPr id="16" name="Picture 6" descr="\\SERVER\mac-share\塚本\アスクルテンプレ\上下折り\自然食品アスクル表1.png">
            <a:extLst>
              <a:ext uri="{FF2B5EF4-FFF2-40B4-BE49-F238E27FC236}">
                <a16:creationId xmlns:a16="http://schemas.microsoft.com/office/drawing/2014/main" id="{A12D18BF-4507-4113-AB59-941F83B02C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2" t="57649" r="21310" b="19190"/>
          <a:stretch/>
        </p:blipFill>
        <p:spPr bwMode="auto">
          <a:xfrm>
            <a:off x="2148717" y="684457"/>
            <a:ext cx="3429693" cy="15137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ERVER\mac-share\塚本\アスクルテンプレ\上下折り\自然食品アスクル表2.png">
            <a:extLst>
              <a:ext uri="{FF2B5EF4-FFF2-40B4-BE49-F238E27FC236}">
                <a16:creationId xmlns:a16="http://schemas.microsoft.com/office/drawing/2014/main" id="{996A06CF-A90B-4D5F-8ACF-446116E613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168000"/>
                    </a14:imgEffect>
                  </a14:imgLayer>
                </a14:imgProps>
              </a:ext>
              <a:ext uri="{28A0092B-C50C-407E-A947-70E740481C1C}">
                <a14:useLocalDpi xmlns:a14="http://schemas.microsoft.com/office/drawing/2010/main" val="0"/>
              </a:ext>
            </a:extLst>
          </a:blip>
          <a:srcRect/>
          <a:stretch>
            <a:fillRect/>
          </a:stretch>
        </p:blipFill>
        <p:spPr bwMode="auto">
          <a:xfrm rot="2099190">
            <a:off x="5170259" y="1017356"/>
            <a:ext cx="942454" cy="1370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ERVER\mac-share\塚本\アスクルテンプレ\上下折り\自然食品アスクル表3.png">
            <a:extLst>
              <a:ext uri="{FF2B5EF4-FFF2-40B4-BE49-F238E27FC236}">
                <a16:creationId xmlns:a16="http://schemas.microsoft.com/office/drawing/2014/main" id="{7DDE3199-94F3-4FFB-9B7C-C988EDE5D95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181000"/>
                    </a14:imgEffect>
                  </a14:imgLayer>
                </a14:imgProps>
              </a:ext>
              <a:ext uri="{28A0092B-C50C-407E-A947-70E740481C1C}">
                <a14:useLocalDpi xmlns:a14="http://schemas.microsoft.com/office/drawing/2010/main" val="0"/>
              </a:ext>
            </a:extLst>
          </a:blip>
          <a:srcRect/>
          <a:stretch>
            <a:fillRect/>
          </a:stretch>
        </p:blipFill>
        <p:spPr bwMode="auto">
          <a:xfrm rot="19177945">
            <a:off x="1168267" y="876885"/>
            <a:ext cx="1077706" cy="160619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5">
            <a:extLst>
              <a:ext uri="{FF2B5EF4-FFF2-40B4-BE49-F238E27FC236}">
                <a16:creationId xmlns:a16="http://schemas.microsoft.com/office/drawing/2014/main" id="{5232EF41-0F68-48DF-B170-33AF7301B6E1}"/>
              </a:ext>
            </a:extLst>
          </p:cNvPr>
          <p:cNvSpPr txBox="1"/>
          <p:nvPr/>
        </p:nvSpPr>
        <p:spPr>
          <a:xfrm>
            <a:off x="2065255" y="956134"/>
            <a:ext cx="3526930" cy="1045427"/>
          </a:xfrm>
          <a:prstGeom prst="rect">
            <a:avLst/>
          </a:prstGeom>
          <a:noFill/>
        </p:spPr>
        <p:txBody>
          <a:bodyPr wrap="square" rtlCol="0">
            <a:spAutoFit/>
            <a:scene3d>
              <a:camera prst="orthographicFront"/>
              <a:lightRig rig="threePt" dir="t"/>
            </a:scene3d>
            <a:sp3d contourW="38100">
              <a:contourClr>
                <a:schemeClr val="tx1"/>
              </a:contourClr>
            </a:sp3d>
          </a:bodyPr>
          <a:lstStyle>
            <a:defPPr>
              <a:defRPr lang="ja-JP"/>
            </a:defPPr>
            <a:lvl1pPr marL="0" algn="l" defTabSz="310622" rtl="0" eaLnBrk="1" latinLnBrk="0" hangingPunct="1">
              <a:defRPr kumimoji="1" sz="600" kern="1200">
                <a:solidFill>
                  <a:schemeClr val="tx1"/>
                </a:solidFill>
                <a:latin typeface="+mn-lt"/>
                <a:ea typeface="+mn-ea"/>
                <a:cs typeface="+mn-cs"/>
              </a:defRPr>
            </a:lvl1pPr>
            <a:lvl2pPr marL="155311" algn="l" defTabSz="310622" rtl="0" eaLnBrk="1" latinLnBrk="0" hangingPunct="1">
              <a:defRPr kumimoji="1" sz="600" kern="1200">
                <a:solidFill>
                  <a:schemeClr val="tx1"/>
                </a:solidFill>
                <a:latin typeface="+mn-lt"/>
                <a:ea typeface="+mn-ea"/>
                <a:cs typeface="+mn-cs"/>
              </a:defRPr>
            </a:lvl2pPr>
            <a:lvl3pPr marL="310622" algn="l" defTabSz="310622" rtl="0" eaLnBrk="1" latinLnBrk="0" hangingPunct="1">
              <a:defRPr kumimoji="1" sz="600" kern="1200">
                <a:solidFill>
                  <a:schemeClr val="tx1"/>
                </a:solidFill>
                <a:latin typeface="+mn-lt"/>
                <a:ea typeface="+mn-ea"/>
                <a:cs typeface="+mn-cs"/>
              </a:defRPr>
            </a:lvl3pPr>
            <a:lvl4pPr marL="465933" algn="l" defTabSz="310622" rtl="0" eaLnBrk="1" latinLnBrk="0" hangingPunct="1">
              <a:defRPr kumimoji="1" sz="600" kern="1200">
                <a:solidFill>
                  <a:schemeClr val="tx1"/>
                </a:solidFill>
                <a:latin typeface="+mn-lt"/>
                <a:ea typeface="+mn-ea"/>
                <a:cs typeface="+mn-cs"/>
              </a:defRPr>
            </a:lvl4pPr>
            <a:lvl5pPr marL="621243" algn="l" defTabSz="310622" rtl="0" eaLnBrk="1" latinLnBrk="0" hangingPunct="1">
              <a:defRPr kumimoji="1" sz="600" kern="1200">
                <a:solidFill>
                  <a:schemeClr val="tx1"/>
                </a:solidFill>
                <a:latin typeface="+mn-lt"/>
                <a:ea typeface="+mn-ea"/>
                <a:cs typeface="+mn-cs"/>
              </a:defRPr>
            </a:lvl5pPr>
            <a:lvl6pPr marL="776554" algn="l" defTabSz="310622" rtl="0" eaLnBrk="1" latinLnBrk="0" hangingPunct="1">
              <a:defRPr kumimoji="1" sz="600" kern="1200">
                <a:solidFill>
                  <a:schemeClr val="tx1"/>
                </a:solidFill>
                <a:latin typeface="+mn-lt"/>
                <a:ea typeface="+mn-ea"/>
                <a:cs typeface="+mn-cs"/>
              </a:defRPr>
            </a:lvl6pPr>
            <a:lvl7pPr marL="931865" algn="l" defTabSz="310622" rtl="0" eaLnBrk="1" latinLnBrk="0" hangingPunct="1">
              <a:defRPr kumimoji="1" sz="600" kern="1200">
                <a:solidFill>
                  <a:schemeClr val="tx1"/>
                </a:solidFill>
                <a:latin typeface="+mn-lt"/>
                <a:ea typeface="+mn-ea"/>
                <a:cs typeface="+mn-cs"/>
              </a:defRPr>
            </a:lvl7pPr>
            <a:lvl8pPr marL="1087176" algn="l" defTabSz="310622" rtl="0" eaLnBrk="1" latinLnBrk="0" hangingPunct="1">
              <a:defRPr kumimoji="1" sz="600" kern="1200">
                <a:solidFill>
                  <a:schemeClr val="tx1"/>
                </a:solidFill>
                <a:latin typeface="+mn-lt"/>
                <a:ea typeface="+mn-ea"/>
                <a:cs typeface="+mn-cs"/>
              </a:defRPr>
            </a:lvl8pPr>
            <a:lvl9pPr marL="1242487" algn="l" defTabSz="310622" rtl="0" eaLnBrk="1" latinLnBrk="0" hangingPunct="1">
              <a:defRPr kumimoji="1" sz="600" kern="1200">
                <a:solidFill>
                  <a:schemeClr val="tx1"/>
                </a:solidFill>
                <a:latin typeface="+mn-lt"/>
                <a:ea typeface="+mn-ea"/>
                <a:cs typeface="+mn-cs"/>
              </a:defRPr>
            </a:lvl9pPr>
          </a:lstStyle>
          <a:p>
            <a:pPr algn="ctr"/>
            <a:r>
              <a:rPr lang="ja-JP" altLang="en-US" sz="6600" b="1" dirty="0">
                <a:solidFill>
                  <a:srgbClr val="FF1188"/>
                </a:solidFill>
                <a:latin typeface="小塚ゴシック Pro M"/>
                <a:ea typeface="メイリオ" panose="020B0604030504040204" pitchFamily="50" charset="-128"/>
              </a:rPr>
              <a:t>うつ病</a:t>
            </a:r>
            <a:endParaRPr kumimoji="1" lang="ja-JP" altLang="en-US" sz="6600" b="1" dirty="0">
              <a:solidFill>
                <a:srgbClr val="FF1188"/>
              </a:solidFill>
              <a:latin typeface="小塚ゴシック Pro M"/>
              <a:ea typeface="メイリオ" panose="020B0604030504040204" pitchFamily="50" charset="-128"/>
            </a:endParaRPr>
          </a:p>
        </p:txBody>
      </p:sp>
      <p:sp>
        <p:nvSpPr>
          <p:cNvPr id="29" name="フローチャート: 処理 28">
            <a:extLst>
              <a:ext uri="{FF2B5EF4-FFF2-40B4-BE49-F238E27FC236}">
                <a16:creationId xmlns:a16="http://schemas.microsoft.com/office/drawing/2014/main" id="{2C779A1B-CB1C-4BA3-AECF-E4222FAC0B57}"/>
              </a:ext>
            </a:extLst>
          </p:cNvPr>
          <p:cNvSpPr/>
          <p:nvPr/>
        </p:nvSpPr>
        <p:spPr>
          <a:xfrm>
            <a:off x="467173" y="6888752"/>
            <a:ext cx="6828097" cy="2055211"/>
          </a:xfrm>
          <a:prstGeom prst="flowChartProcess">
            <a:avLst/>
          </a:prstGeom>
          <a:solidFill>
            <a:srgbClr val="FDFF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9CC9A32-85C4-423E-8F0D-D06A048AE0A4}"/>
              </a:ext>
            </a:extLst>
          </p:cNvPr>
          <p:cNvSpPr/>
          <p:nvPr/>
        </p:nvSpPr>
        <p:spPr>
          <a:xfrm>
            <a:off x="1216750" y="7229992"/>
            <a:ext cx="1569660" cy="276999"/>
          </a:xfrm>
          <a:prstGeom prst="rect">
            <a:avLst/>
          </a:prstGeom>
          <a:noFill/>
        </p:spPr>
        <p:txBody>
          <a:bodyPr wrap="non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③市内施設</a:t>
            </a:r>
            <a:r>
              <a:rPr lang="en-US" altLang="ja-JP" sz="1200" dirty="0">
                <a:ln w="0"/>
                <a:latin typeface="メイリオ" panose="020B0604030504040204" pitchFamily="50" charset="-128"/>
                <a:ea typeface="メイリオ" panose="020B0604030504040204" pitchFamily="50" charset="-128"/>
              </a:rPr>
              <a:t>【</a:t>
            </a:r>
            <a:r>
              <a:rPr lang="ja-JP" altLang="en-US" sz="1200" dirty="0">
                <a:ln w="0"/>
                <a:latin typeface="メイリオ" panose="020B0604030504040204" pitchFamily="50" charset="-128"/>
                <a:ea typeface="メイリオ" panose="020B0604030504040204" pitchFamily="50" charset="-128"/>
              </a:rPr>
              <a:t>実習</a:t>
            </a:r>
            <a:r>
              <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a:t>
            </a:r>
            <a:endParaRPr lang="en-US" altLang="ja-JP" sz="12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B69F345F-5D75-494B-84B2-37E0769AA769}"/>
              </a:ext>
            </a:extLst>
          </p:cNvPr>
          <p:cNvGrpSpPr/>
          <p:nvPr/>
        </p:nvGrpSpPr>
        <p:grpSpPr>
          <a:xfrm>
            <a:off x="279269" y="6876369"/>
            <a:ext cx="7214677" cy="2095650"/>
            <a:chOff x="279269" y="6876369"/>
            <a:chExt cx="7214677" cy="2095650"/>
          </a:xfrm>
        </p:grpSpPr>
        <p:sp>
          <p:nvSpPr>
            <p:cNvPr id="28" name="正方形/長方形 27">
              <a:extLst>
                <a:ext uri="{FF2B5EF4-FFF2-40B4-BE49-F238E27FC236}">
                  <a16:creationId xmlns:a16="http://schemas.microsoft.com/office/drawing/2014/main" id="{C7282741-818F-4E47-BE03-14D4E783D599}"/>
                </a:ext>
              </a:extLst>
            </p:cNvPr>
            <p:cNvSpPr/>
            <p:nvPr/>
          </p:nvSpPr>
          <p:spPr>
            <a:xfrm>
              <a:off x="465928" y="7428888"/>
              <a:ext cx="126188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◆受講料：無料</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C5206ADD-F308-4514-BF14-A61B142A970C}"/>
                </a:ext>
              </a:extLst>
            </p:cNvPr>
            <p:cNvSpPr/>
            <p:nvPr/>
          </p:nvSpPr>
          <p:spPr>
            <a:xfrm>
              <a:off x="279269" y="6876369"/>
              <a:ext cx="6053577" cy="478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　◆会　場：①と②元気創造プラザ３階会議室（三鷹市新川６－３７－１）</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講義</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　</a:t>
              </a:r>
            </a:p>
          </p:txBody>
        </p:sp>
        <p:sp>
          <p:nvSpPr>
            <p:cNvPr id="30" name="正方形/長方形 29">
              <a:extLst>
                <a:ext uri="{FF2B5EF4-FFF2-40B4-BE49-F238E27FC236}">
                  <a16:creationId xmlns:a16="http://schemas.microsoft.com/office/drawing/2014/main" id="{3E15C75C-CF33-4808-B776-198DE99C4726}"/>
                </a:ext>
              </a:extLst>
            </p:cNvPr>
            <p:cNvSpPr/>
            <p:nvPr/>
          </p:nvSpPr>
          <p:spPr>
            <a:xfrm>
              <a:off x="462232" y="7650474"/>
              <a:ext cx="6469510" cy="276999"/>
            </a:xfrm>
            <a:prstGeom prst="rect">
              <a:avLst/>
            </a:prstGeom>
            <a:noFill/>
          </p:spPr>
          <p:txBody>
            <a:bodyPr wrap="square" lIns="91440" tIns="45720" rIns="91440" bIns="45720">
              <a:spAutoFit/>
            </a:bodyPr>
            <a:lstStyle/>
            <a:p>
              <a:pPr algn="ctr"/>
              <a:r>
                <a:rPr lang="ja-JP" altLang="en-US" sz="1200" dirty="0">
                  <a:ln w="0"/>
                  <a:latin typeface="メイリオ" panose="020B0604030504040204" pitchFamily="50" charset="-128"/>
                  <a:ea typeface="メイリオ" panose="020B0604030504040204" pitchFamily="50" charset="-128"/>
                </a:rPr>
                <a:t>◆対　象：三鷹市内事業所または三鷹市民へサービスを提供している近隣市区町村事業所に</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1A103CFC-5BA8-4EF9-9600-B1413B1D80F8}"/>
                </a:ext>
              </a:extLst>
            </p:cNvPr>
            <p:cNvSpPr/>
            <p:nvPr/>
          </p:nvSpPr>
          <p:spPr>
            <a:xfrm>
              <a:off x="1216750" y="7842909"/>
              <a:ext cx="2185214" cy="276999"/>
            </a:xfrm>
            <a:prstGeom prst="rect">
              <a:avLst/>
            </a:prstGeom>
            <a:noFill/>
          </p:spPr>
          <p:txBody>
            <a:bodyPr wrap="none" lIns="91440" tIns="45720" rIns="91440" bIns="45720">
              <a:spAutoFit/>
            </a:bodyPr>
            <a:lstStyle/>
            <a:p>
              <a:pPr algn="ctr"/>
              <a:r>
                <a:rPr lang="ja-JP" altLang="en-US" sz="1200" dirty="0">
                  <a:ln w="0"/>
                  <a:latin typeface="メイリオ" panose="020B0604030504040204" pitchFamily="50" charset="-128"/>
                  <a:ea typeface="メイリオ" panose="020B0604030504040204" pitchFamily="50" charset="-128"/>
                </a:rPr>
                <a:t>所属しているホームヘルパー</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2161D48A-AAB5-4BE8-A713-F3FB34703350}"/>
                </a:ext>
              </a:extLst>
            </p:cNvPr>
            <p:cNvSpPr/>
            <p:nvPr/>
          </p:nvSpPr>
          <p:spPr>
            <a:xfrm>
              <a:off x="480305" y="8020364"/>
              <a:ext cx="3383259"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◆定　員：３０名</a:t>
              </a:r>
              <a:r>
                <a:rPr lang="en-US" altLang="ja-JP" sz="1200" b="0" cap="none" spc="0" dirty="0">
                  <a:ln w="0"/>
                  <a:solidFill>
                    <a:schemeClr val="tx1"/>
                  </a:solidFill>
                  <a:latin typeface="メイリオ" panose="020B0604030504040204" pitchFamily="50" charset="-128"/>
                  <a:ea typeface="メイリオ" panose="020B0604030504040204" pitchFamily="50" charset="-128"/>
                </a:rPr>
                <a:t>※</a:t>
              </a:r>
              <a:r>
                <a:rPr lang="ja-JP" altLang="en-US" sz="1200" dirty="0">
                  <a:ln w="0"/>
                  <a:latin typeface="メイリオ" panose="020B0604030504040204" pitchFamily="50" charset="-128"/>
                  <a:ea typeface="メイリオ" panose="020B0604030504040204" pitchFamily="50" charset="-128"/>
                </a:rPr>
                <a:t>申込者多数の場合は抽選。</a:t>
              </a:r>
              <a:endParaRPr lang="en-US" altLang="ja-JP" sz="1200" dirty="0">
                <a:ln w="0"/>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C0D59FE3-3A8B-47F1-9A0D-9597F81AB5DB}"/>
                </a:ext>
              </a:extLst>
            </p:cNvPr>
            <p:cNvSpPr/>
            <p:nvPr/>
          </p:nvSpPr>
          <p:spPr>
            <a:xfrm>
              <a:off x="454852" y="8251754"/>
              <a:ext cx="677790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◆申込み：</a:t>
              </a:r>
              <a:r>
                <a:rPr lang="ja-JP" altLang="en-US" sz="1200" b="1" u="sng" cap="none" spc="0" dirty="0">
                  <a:ln w="0"/>
                  <a:solidFill>
                    <a:schemeClr val="tx1"/>
                  </a:solidFill>
                  <a:latin typeface="メイリオ" panose="020B0604030504040204" pitchFamily="50" charset="-128"/>
                  <a:ea typeface="メイリオ" panose="020B0604030504040204" pitchFamily="50" charset="-128"/>
                </a:rPr>
                <a:t>９月</a:t>
              </a:r>
              <a:r>
                <a:rPr lang="ja-JP" altLang="en-US" sz="1200" b="1" u="sng" dirty="0">
                  <a:ln w="0"/>
                  <a:latin typeface="メイリオ" panose="020B0604030504040204" pitchFamily="50" charset="-128"/>
                  <a:ea typeface="メイリオ" panose="020B0604030504040204" pitchFamily="50" charset="-128"/>
                </a:rPr>
                <a:t>２</a:t>
              </a:r>
              <a:r>
                <a:rPr lang="ja-JP" altLang="en-US" sz="1200" b="1" u="sng" cap="none" spc="0" dirty="0">
                  <a:ln w="0"/>
                  <a:solidFill>
                    <a:schemeClr val="tx1"/>
                  </a:solidFill>
                  <a:latin typeface="メイリオ" panose="020B0604030504040204" pitchFamily="50" charset="-128"/>
                  <a:ea typeface="メイリオ" panose="020B0604030504040204" pitchFamily="50" charset="-128"/>
                </a:rPr>
                <a:t>日（月）～１０月４日（金）</a:t>
              </a:r>
              <a:r>
                <a:rPr lang="ja-JP" altLang="en-US" sz="1200" b="0" cap="none" spc="0" dirty="0">
                  <a:ln w="0"/>
                  <a:solidFill>
                    <a:schemeClr val="tx1"/>
                  </a:solidFill>
                  <a:latin typeface="メイリオ" panose="020B0604030504040204" pitchFamily="50" charset="-128"/>
                  <a:ea typeface="メイリオ" panose="020B0604030504040204" pitchFamily="50" charset="-128"/>
                </a:rPr>
                <a:t>の間に、申込書（裏面）を三鷹市社会福祉協議会</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9DC73E0E-B8B1-43B8-9B87-9CF64D942A7B}"/>
                </a:ext>
              </a:extLst>
            </p:cNvPr>
            <p:cNvSpPr/>
            <p:nvPr/>
          </p:nvSpPr>
          <p:spPr>
            <a:xfrm>
              <a:off x="716038" y="8478628"/>
              <a:ext cx="677790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在宅サービス係へ持参または</a:t>
              </a:r>
              <a:r>
                <a:rPr lang="en-US" altLang="ja-JP" sz="1200" b="0" cap="none" spc="0" dirty="0">
                  <a:ln w="0"/>
                  <a:solidFill>
                    <a:schemeClr val="tx1"/>
                  </a:solidFill>
                  <a:latin typeface="メイリオ" panose="020B0604030504040204" pitchFamily="50" charset="-128"/>
                  <a:ea typeface="メイリオ" panose="020B0604030504040204" pitchFamily="50" charset="-128"/>
                </a:rPr>
                <a:t>FAX</a:t>
              </a:r>
              <a:r>
                <a:rPr lang="ja-JP" altLang="en-US" sz="1200" b="0" cap="none" spc="0" dirty="0" err="1">
                  <a:ln w="0"/>
                  <a:solidFill>
                    <a:schemeClr val="tx1"/>
                  </a:solidFill>
                  <a:latin typeface="メイリオ" panose="020B0604030504040204" pitchFamily="50" charset="-128"/>
                  <a:ea typeface="メイリオ" panose="020B0604030504040204" pitchFamily="50" charset="-128"/>
                </a:rPr>
                <a:t>で提</a:t>
              </a:r>
              <a:r>
                <a:rPr lang="ja-JP" altLang="en-US" sz="1200" b="0" cap="none" spc="0" dirty="0">
                  <a:ln w="0"/>
                  <a:solidFill>
                    <a:schemeClr val="tx1"/>
                  </a:solidFill>
                  <a:latin typeface="メイリオ" panose="020B0604030504040204" pitchFamily="50" charset="-128"/>
                  <a:ea typeface="メイリオ" panose="020B0604030504040204" pitchFamily="50" charset="-128"/>
                </a:rPr>
                <a:t>出。持参する場合は土・日曜日、祝日を除く</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B327CA96-4960-4334-9EEE-49E571C1079F}"/>
                </a:ext>
              </a:extLst>
            </p:cNvPr>
            <p:cNvSpPr/>
            <p:nvPr/>
          </p:nvSpPr>
          <p:spPr>
            <a:xfrm>
              <a:off x="1216750" y="8695020"/>
              <a:ext cx="3230749"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メイリオ" panose="020B0604030504040204" pitchFamily="50" charset="-128"/>
                  <a:ea typeface="メイリオ" panose="020B0604030504040204" pitchFamily="50" charset="-128"/>
                </a:rPr>
                <a:t>午前９時～午後５時までにお越しください。</a:t>
              </a:r>
              <a:endParaRPr lang="en-US" altLang="ja-JP" sz="1200" b="0" cap="none" spc="0" dirty="0">
                <a:ln w="0"/>
                <a:solidFill>
                  <a:schemeClr val="tx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ADA36B0C-0159-459D-9C4B-9E850B76CE18}"/>
              </a:ext>
            </a:extLst>
          </p:cNvPr>
          <p:cNvSpPr/>
          <p:nvPr/>
        </p:nvSpPr>
        <p:spPr>
          <a:xfrm rot="21374941">
            <a:off x="1195689" y="734013"/>
            <a:ext cx="4350929" cy="1162333"/>
          </a:xfrm>
          <a:prstGeom prst="rect">
            <a:avLst/>
          </a:prstGeom>
        </p:spPr>
        <p:txBody>
          <a:bodyPr wrap="square">
            <a:prstTxWarp prst="textArchUp">
              <a:avLst>
                <a:gd name="adj" fmla="val 11744596"/>
              </a:avLst>
            </a:prstTxWarp>
            <a:spAutoFit/>
          </a:bodyPr>
          <a:lstStyle/>
          <a:p>
            <a:r>
              <a:rPr lang="ja-JP" altLang="en-US" sz="2400" b="1" dirty="0">
                <a:ln w="1905">
                  <a:solidFill>
                    <a:srgbClr val="FDFFE5"/>
                  </a:solidFill>
                </a:ln>
                <a:solidFill>
                  <a:srgbClr val="FF0066"/>
                </a:solidFill>
                <a:latin typeface="メイリオ"/>
                <a:ea typeface="メイリオ"/>
                <a:cs typeface="メイリオ"/>
              </a:rPr>
              <a:t>　ホームヘルパー</a:t>
            </a:r>
            <a:r>
              <a:rPr lang="ja-JP" altLang="en-US" sz="2400" b="1" dirty="0">
                <a:ln w="3175">
                  <a:solidFill>
                    <a:srgbClr val="FDFFE5"/>
                  </a:solidFill>
                </a:ln>
                <a:solidFill>
                  <a:srgbClr val="FF0066"/>
                </a:solidFill>
                <a:latin typeface="メイリオ"/>
                <a:ea typeface="メイリオ"/>
                <a:cs typeface="メイリオ"/>
              </a:rPr>
              <a:t>のための</a:t>
            </a:r>
          </a:p>
        </p:txBody>
      </p:sp>
      <p:sp>
        <p:nvSpPr>
          <p:cNvPr id="6" name="正方形/長方形 5">
            <a:extLst>
              <a:ext uri="{FF2B5EF4-FFF2-40B4-BE49-F238E27FC236}">
                <a16:creationId xmlns:a16="http://schemas.microsoft.com/office/drawing/2014/main" id="{EBF3B571-0294-47E3-B0E0-2BB1EBADF341}"/>
              </a:ext>
            </a:extLst>
          </p:cNvPr>
          <p:cNvSpPr/>
          <p:nvPr/>
        </p:nvSpPr>
        <p:spPr>
          <a:xfrm>
            <a:off x="1190988" y="2314771"/>
            <a:ext cx="5562669" cy="1092607"/>
          </a:xfrm>
          <a:prstGeom prst="rect">
            <a:avLst/>
          </a:prstGeom>
        </p:spPr>
        <p:txBody>
          <a:bodyPr wrap="square" numCol="1" spcCol="0">
            <a:spAutoFit/>
          </a:bodyPr>
          <a:lstStyle/>
          <a:p>
            <a:pPr algn="just">
              <a:spcAft>
                <a:spcPts val="0"/>
              </a:spcAft>
            </a:pPr>
            <a:r>
              <a:rPr lang="ja-JP" altLang="en-US" sz="105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うつ病のある人に</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対するホームヘルプサービスの需要は</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増えています。</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その一方で「</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うつ病</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」に対する理解や経験の不足から、ヘルパーとして仕事をすることに大きな不安を感じている方もおられると思います。</a:t>
            </a:r>
          </a:p>
          <a:p>
            <a:pPr algn="just">
              <a:spcAft>
                <a:spcPts val="0"/>
              </a:spcAft>
            </a:pP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　今回</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は、</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うつ病につ</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いて</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専門的な知識を身にけ、</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理解した</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うえ</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で</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自信を持ってホームヘルパーとして従事して</a:t>
            </a:r>
            <a:r>
              <a:rPr lang="ja-JP" altLang="ja-JP"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いただけるよう</a:t>
            </a:r>
            <a:r>
              <a:rPr lang="ja-JP" altLang="en-US" sz="1300" b="1" kern="100" dirty="0">
                <a:ln w="1524">
                  <a:solidFill>
                    <a:srgbClr val="FFFF99"/>
                  </a:solidFill>
                </a:ln>
                <a:latin typeface="メイリオ" panose="020B0604030504040204" pitchFamily="50" charset="-128"/>
                <a:ea typeface="メイリオ" panose="020B0604030504040204" pitchFamily="50" charset="-128"/>
                <a:cs typeface="Times New Roman" panose="02020603050405020304" pitchFamily="18" charset="0"/>
              </a:rPr>
              <a:t>学ぶ講座です。</a:t>
            </a:r>
            <a:endParaRPr lang="ja-JP" altLang="ja-JP" sz="1300" kern="100" dirty="0">
              <a:ln w="1524">
                <a:solidFill>
                  <a:srgbClr val="FFFF99"/>
                </a:solidFill>
              </a:ln>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4" name="グループ化 43">
            <a:extLst>
              <a:ext uri="{FF2B5EF4-FFF2-40B4-BE49-F238E27FC236}">
                <a16:creationId xmlns:a16="http://schemas.microsoft.com/office/drawing/2014/main" id="{217CB7E8-B486-4722-AD2C-B46F7CB88D88}"/>
              </a:ext>
            </a:extLst>
          </p:cNvPr>
          <p:cNvGrpSpPr/>
          <p:nvPr/>
        </p:nvGrpSpPr>
        <p:grpSpPr>
          <a:xfrm>
            <a:off x="453351" y="8994880"/>
            <a:ext cx="6841919" cy="1355331"/>
            <a:chOff x="535435" y="9179237"/>
            <a:chExt cx="6777908" cy="1355331"/>
          </a:xfrm>
          <a:solidFill>
            <a:srgbClr val="FDFFE5"/>
          </a:solidFill>
        </p:grpSpPr>
        <p:sp>
          <p:nvSpPr>
            <p:cNvPr id="37" name="フローチャート: 処理 36">
              <a:extLst>
                <a:ext uri="{FF2B5EF4-FFF2-40B4-BE49-F238E27FC236}">
                  <a16:creationId xmlns:a16="http://schemas.microsoft.com/office/drawing/2014/main" id="{203676FC-A8CB-4067-812A-9187FF0DB08F}"/>
                </a:ext>
              </a:extLst>
            </p:cNvPr>
            <p:cNvSpPr/>
            <p:nvPr/>
          </p:nvSpPr>
          <p:spPr>
            <a:xfrm>
              <a:off x="535435" y="9179237"/>
              <a:ext cx="6777908" cy="1355331"/>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820089A-474E-4C16-8551-A37C32EC1F47}"/>
                </a:ext>
              </a:extLst>
            </p:cNvPr>
            <p:cNvSpPr/>
            <p:nvPr/>
          </p:nvSpPr>
          <p:spPr>
            <a:xfrm>
              <a:off x="568061" y="9279244"/>
              <a:ext cx="1880574" cy="276999"/>
            </a:xfrm>
            <a:prstGeom prst="rect">
              <a:avLst/>
            </a:prstGeom>
            <a:grpFill/>
          </p:spPr>
          <p:txBody>
            <a:bodyPr wrap="square">
              <a:spAutoFit/>
            </a:bodyPr>
            <a:lstStyle/>
            <a:p>
              <a:pPr algn="just">
                <a:spcAft>
                  <a:spcPts val="0"/>
                </a:spcAft>
              </a:pP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問い合わせ・申込み</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912D59B7-22DE-4568-BF16-FAC134A8DDE5}"/>
                </a:ext>
              </a:extLst>
            </p:cNvPr>
            <p:cNvSpPr/>
            <p:nvPr/>
          </p:nvSpPr>
          <p:spPr>
            <a:xfrm>
              <a:off x="716038" y="9490770"/>
              <a:ext cx="4474447" cy="276999"/>
            </a:xfrm>
            <a:prstGeom prst="rect">
              <a:avLst/>
            </a:prstGeom>
            <a:grpFill/>
          </p:spPr>
          <p:txBody>
            <a:bodyPr wrap="square">
              <a:spAutoFit/>
            </a:bodyPr>
            <a:lstStyle/>
            <a:p>
              <a:pPr algn="just">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社会福祉法人　三鷹市社会福祉協議会　在宅サービス係</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A5803329-EF3B-409C-9746-BD2F0B2B1FE1}"/>
                </a:ext>
              </a:extLst>
            </p:cNvPr>
            <p:cNvSpPr/>
            <p:nvPr/>
          </p:nvSpPr>
          <p:spPr>
            <a:xfrm>
              <a:off x="707284" y="9762353"/>
              <a:ext cx="6541515" cy="276999"/>
            </a:xfrm>
            <a:prstGeom prst="rect">
              <a:avLst/>
            </a:prstGeom>
            <a:grpFill/>
          </p:spPr>
          <p:txBody>
            <a:bodyPr wrap="square">
              <a:spAutoFit/>
            </a:bodyPr>
            <a:lstStyle/>
            <a:p>
              <a:pPr algn="just">
                <a:spcAft>
                  <a:spcPts val="0"/>
                </a:spcAft>
              </a:pP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住所　三鷹市新川６－７－１　元気創造プラザ３階（三鷹市役所隣、防災公園内）</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2" name="正方形/長方形 41">
              <a:extLst>
                <a:ext uri="{FF2B5EF4-FFF2-40B4-BE49-F238E27FC236}">
                  <a16:creationId xmlns:a16="http://schemas.microsoft.com/office/drawing/2014/main" id="{8D0F8F95-B1ED-4C5F-BEEF-308390FA3E43}"/>
                </a:ext>
              </a:extLst>
            </p:cNvPr>
            <p:cNvSpPr/>
            <p:nvPr/>
          </p:nvSpPr>
          <p:spPr>
            <a:xfrm>
              <a:off x="707284" y="10033936"/>
              <a:ext cx="5625562" cy="276999"/>
            </a:xfrm>
            <a:prstGeom prst="rect">
              <a:avLst/>
            </a:prstGeom>
            <a:grpFill/>
          </p:spPr>
          <p:txBody>
            <a:bodyPr wrap="square">
              <a:spAutoFit/>
            </a:bodyPr>
            <a:lstStyle/>
            <a:p>
              <a:pPr algn="just">
                <a:spcAft>
                  <a:spcPts val="0"/>
                </a:spcAft>
              </a:pP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電話　０４２２－７９－３５０５</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22106C6A-2E58-4EE6-9D92-F4B005B0717D}"/>
                </a:ext>
              </a:extLst>
            </p:cNvPr>
            <p:cNvSpPr/>
            <p:nvPr/>
          </p:nvSpPr>
          <p:spPr>
            <a:xfrm>
              <a:off x="3069800" y="10036644"/>
              <a:ext cx="2901122" cy="276999"/>
            </a:xfrm>
            <a:prstGeom prst="rect">
              <a:avLst/>
            </a:prstGeom>
            <a:grpFill/>
          </p:spPr>
          <p:txBody>
            <a:bodyPr wrap="square">
              <a:spAutoFit/>
            </a:bodyPr>
            <a:lstStyle/>
            <a:p>
              <a:pPr algn="just">
                <a:spcAft>
                  <a:spcPts val="0"/>
                </a:spcAft>
              </a:pP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FAX</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０４２２－７１－２０５３</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pic>
        <p:nvPicPr>
          <p:cNvPr id="45" name="Picture 2" descr="シンボルマーク">
            <a:extLst>
              <a:ext uri="{FF2B5EF4-FFF2-40B4-BE49-F238E27FC236}">
                <a16:creationId xmlns:a16="http://schemas.microsoft.com/office/drawing/2014/main" id="{0743FD20-401F-4A50-B4B8-3E8F515E6F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8985" y="9442774"/>
            <a:ext cx="618055" cy="48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SERVER\mac-share\塚本\アスクルテンプレ\上下折り\自然食品アスクル表4.png">
            <a:extLst>
              <a:ext uri="{FF2B5EF4-FFF2-40B4-BE49-F238E27FC236}">
                <a16:creationId xmlns:a16="http://schemas.microsoft.com/office/drawing/2014/main" id="{EFFDC839-0543-45C6-8F3B-671A7D3572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321503" y="10047359"/>
            <a:ext cx="789070" cy="4559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ERVER\mac-share\塚本\アスクルテンプレ\上下折り\自然食品アスクル表4.png">
            <a:extLst>
              <a:ext uri="{FF2B5EF4-FFF2-40B4-BE49-F238E27FC236}">
                <a16:creationId xmlns:a16="http://schemas.microsoft.com/office/drawing/2014/main" id="{4BB3009D-A59B-4DD1-86D0-330CEA989C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45828">
            <a:off x="313195" y="3287718"/>
            <a:ext cx="789070" cy="455946"/>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A53B0C6F-E26D-4394-9F51-B23F337A6D93}"/>
              </a:ext>
            </a:extLst>
          </p:cNvPr>
          <p:cNvSpPr/>
          <p:nvPr/>
        </p:nvSpPr>
        <p:spPr>
          <a:xfrm>
            <a:off x="1833318" y="6593034"/>
            <a:ext cx="4763021" cy="276999"/>
          </a:xfrm>
          <a:prstGeom prst="rect">
            <a:avLst/>
          </a:prstGeom>
        </p:spPr>
        <p:txBody>
          <a:bodyPr wrap="square">
            <a:spAutoFit/>
          </a:bodyPr>
          <a:lstStyle/>
          <a:p>
            <a:pPr algn="just">
              <a:spcAft>
                <a:spcPts val="0"/>
              </a:spcAft>
            </a:pPr>
            <a:r>
              <a:rPr lang="ja-JP"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※「施設実習」は希望者が対象。①</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②のみの参加も可能。</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C3178044-AC75-4E9D-BCF3-F63E19168675}"/>
              </a:ext>
            </a:extLst>
          </p:cNvPr>
          <p:cNvSpPr/>
          <p:nvPr/>
        </p:nvSpPr>
        <p:spPr>
          <a:xfrm>
            <a:off x="2607857" y="5151279"/>
            <a:ext cx="2830419" cy="261610"/>
          </a:xfrm>
          <a:prstGeom prst="rect">
            <a:avLst/>
          </a:prstGeom>
          <a:noFill/>
        </p:spPr>
        <p:txBody>
          <a:bodyPr wrap="square" lIns="91440" tIns="45720" rIns="91440" bIns="45720">
            <a:spAutoFit/>
          </a:bodyPr>
          <a:lstStyle/>
          <a:p>
            <a:pPr algn="ctr"/>
            <a:r>
              <a:rPr lang="ja-JP" altLang="en-US" sz="1100" b="1" cap="none" spc="0" dirty="0">
                <a:ln w="0"/>
                <a:solidFill>
                  <a:schemeClr val="tx1"/>
                </a:solidFill>
                <a:latin typeface="メイリオ" panose="020B0604030504040204" pitchFamily="50" charset="-128"/>
                <a:ea typeface="メイリオ" panose="020B0604030504040204" pitchFamily="50" charset="-128"/>
              </a:rPr>
              <a:t>（社会福祉法人巣立ち会　理事長）</a:t>
            </a:r>
            <a:endParaRPr lang="en-US" altLang="ja-JP" sz="1100" b="1" cap="none" spc="0" dirty="0">
              <a:ln w="0"/>
              <a:solidFill>
                <a:schemeClr val="tx1"/>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A375D451-E7CF-4866-9D2E-1F9AA636CFF4}"/>
              </a:ext>
            </a:extLst>
          </p:cNvPr>
          <p:cNvSpPr/>
          <p:nvPr/>
        </p:nvSpPr>
        <p:spPr>
          <a:xfrm>
            <a:off x="3392124" y="5405485"/>
            <a:ext cx="1261884" cy="276999"/>
          </a:xfrm>
          <a:prstGeom prst="rect">
            <a:avLst/>
          </a:prstGeom>
          <a:noFill/>
        </p:spPr>
        <p:txBody>
          <a:bodyPr wrap="square" lIns="91440" tIns="45720" rIns="91440" bIns="45720">
            <a:spAutoFit/>
          </a:bodyPr>
          <a:lstStyle/>
          <a:p>
            <a:pPr algn="ctr"/>
            <a:r>
              <a:rPr lang="ja-JP" altLang="en-US" sz="1200" b="1" cap="none" spc="0" dirty="0">
                <a:ln w="0"/>
                <a:solidFill>
                  <a:schemeClr val="tx1"/>
                </a:solidFill>
                <a:latin typeface="メイリオ" panose="020B0604030504040204" pitchFamily="50" charset="-128"/>
                <a:ea typeface="メイリオ" panose="020B0604030504040204" pitchFamily="50" charset="-128"/>
              </a:rPr>
              <a:t>当事者</a:t>
            </a:r>
            <a:endParaRPr lang="en-US" altLang="ja-JP" sz="1200" b="1" cap="none" spc="0" dirty="0">
              <a:ln w="0"/>
              <a:solidFill>
                <a:schemeClr val="tx1"/>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AF9D2146-B6A1-4902-B888-1231ED9545A7}"/>
              </a:ext>
            </a:extLst>
          </p:cNvPr>
          <p:cNvSpPr/>
          <p:nvPr/>
        </p:nvSpPr>
        <p:spPr>
          <a:xfrm>
            <a:off x="5035438" y="5829753"/>
            <a:ext cx="2164282" cy="430887"/>
          </a:xfrm>
          <a:prstGeom prst="rect">
            <a:avLst/>
          </a:prstGeom>
          <a:noFill/>
        </p:spPr>
        <p:txBody>
          <a:bodyPr wrap="square" lIns="91440" tIns="45720" rIns="91440" bIns="45720">
            <a:spAutoFit/>
          </a:bodyPr>
          <a:lstStyle/>
          <a:p>
            <a:pPr algn="ctr"/>
            <a:r>
              <a:rPr lang="en-US" altLang="ja-JP" sz="1100" b="1" kern="100" dirty="0">
                <a:latin typeface="メイリオ" panose="020B0604030504040204" pitchFamily="50" charset="-128"/>
                <a:ea typeface="メイリオ" panose="020B0604030504040204" pitchFamily="50" charset="-128"/>
              </a:rPr>
              <a:t>10</a:t>
            </a:r>
            <a:r>
              <a:rPr lang="ja-JP" altLang="ja-JP" sz="1100" b="1" kern="100" dirty="0">
                <a:latin typeface="メイリオ" panose="020B0604030504040204" pitchFamily="50" charset="-128"/>
                <a:ea typeface="メイリオ" panose="020B0604030504040204" pitchFamily="50" charset="-128"/>
              </a:rPr>
              <a:t>月</a:t>
            </a:r>
            <a:r>
              <a:rPr lang="ja-JP" altLang="en-US" sz="1100" b="1" kern="100" dirty="0">
                <a:latin typeface="メイリオ" panose="020B0604030504040204" pitchFamily="50" charset="-128"/>
                <a:ea typeface="メイリオ" panose="020B0604030504040204" pitchFamily="50" charset="-128"/>
              </a:rPr>
              <a:t>２８日（月）～</a:t>
            </a:r>
            <a:br>
              <a:rPr lang="en-US" altLang="ja-JP" sz="1100" b="1" kern="100" dirty="0">
                <a:latin typeface="メイリオ" panose="020B0604030504040204" pitchFamily="50" charset="-128"/>
                <a:ea typeface="メイリオ" panose="020B0604030504040204" pitchFamily="50" charset="-128"/>
              </a:rPr>
            </a:br>
            <a:r>
              <a:rPr lang="ja-JP" altLang="en-US" sz="1100" b="1" kern="100" dirty="0">
                <a:latin typeface="メイリオ" panose="020B0604030504040204" pitchFamily="50" charset="-128"/>
                <a:ea typeface="メイリオ" panose="020B0604030504040204" pitchFamily="50" charset="-128"/>
              </a:rPr>
              <a:t>　　　　　　１１月８日（金）</a:t>
            </a:r>
            <a:endParaRPr lang="en-US" altLang="ja-JP" sz="1100" b="1" cap="none" spc="0" dirty="0">
              <a:ln w="0"/>
              <a:solidFill>
                <a:schemeClr val="tx1"/>
              </a:solidFill>
              <a:latin typeface="メイリオ" panose="020B0604030504040204" pitchFamily="50" charset="-128"/>
              <a:ea typeface="メイリオ" panose="020B0604030504040204" pitchFamily="50" charset="-128"/>
            </a:endParaRPr>
          </a:p>
        </p:txBody>
      </p:sp>
      <p:pic>
        <p:nvPicPr>
          <p:cNvPr id="47" name="Picture 8" descr="\\SERVER\mac-share\塚本\アスクルテンプレ\上下折り\自然食品アスクル表4.png">
            <a:extLst>
              <a:ext uri="{FF2B5EF4-FFF2-40B4-BE49-F238E27FC236}">
                <a16:creationId xmlns:a16="http://schemas.microsoft.com/office/drawing/2014/main" id="{5D59B4D5-5CB0-40BC-AB47-D2C6E5306F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6660449" y="6610079"/>
            <a:ext cx="789070" cy="455946"/>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id="{9B0E988C-DA65-4679-95BB-4568A188EF64}"/>
              </a:ext>
            </a:extLst>
          </p:cNvPr>
          <p:cNvSpPr/>
          <p:nvPr/>
        </p:nvSpPr>
        <p:spPr>
          <a:xfrm rot="16200000">
            <a:off x="4053709" y="1030150"/>
            <a:ext cx="1894508" cy="4213899"/>
          </a:xfrm>
          <a:prstGeom prst="rect">
            <a:avLst/>
          </a:prstGeom>
          <a:ln w="1905">
            <a:noFill/>
          </a:ln>
        </p:spPr>
        <p:txBody>
          <a:bodyPr wrap="square">
            <a:prstTxWarp prst="textArchUp">
              <a:avLst>
                <a:gd name="adj" fmla="val 20329689"/>
              </a:avLst>
            </a:prstTxWarp>
            <a:spAutoFit/>
          </a:bodyPr>
          <a:lstStyle/>
          <a:p>
            <a:r>
              <a:rPr lang="ja-JP" altLang="en-US" sz="3600" b="1" dirty="0">
                <a:ln w="3175">
                  <a:solidFill>
                    <a:srgbClr val="FDFFE5"/>
                  </a:solidFill>
                </a:ln>
                <a:solidFill>
                  <a:srgbClr val="FF0066"/>
                </a:solidFill>
                <a:latin typeface="メイリオ"/>
                <a:ea typeface="メイリオ"/>
                <a:cs typeface="メイリオ"/>
              </a:rPr>
              <a:t>基礎講座</a:t>
            </a:r>
          </a:p>
        </p:txBody>
      </p:sp>
      <p:sp>
        <p:nvSpPr>
          <p:cNvPr id="53" name="正方形/長方形 52">
            <a:extLst>
              <a:ext uri="{FF2B5EF4-FFF2-40B4-BE49-F238E27FC236}">
                <a16:creationId xmlns:a16="http://schemas.microsoft.com/office/drawing/2014/main" id="{DE681581-DF7D-4DC6-9AC4-B4ED67E9EA49}"/>
              </a:ext>
            </a:extLst>
          </p:cNvPr>
          <p:cNvSpPr/>
          <p:nvPr/>
        </p:nvSpPr>
        <p:spPr>
          <a:xfrm>
            <a:off x="2557112" y="6238240"/>
            <a:ext cx="2830419" cy="261610"/>
          </a:xfrm>
          <a:prstGeom prst="rect">
            <a:avLst/>
          </a:prstGeom>
          <a:noFill/>
        </p:spPr>
        <p:txBody>
          <a:bodyPr wrap="square" lIns="91440" tIns="45720" rIns="91440" bIns="45720">
            <a:spAutoFit/>
          </a:bodyPr>
          <a:lstStyle/>
          <a:p>
            <a:pPr algn="ctr"/>
            <a:r>
              <a:rPr lang="ja-JP" altLang="en-US" sz="1100" b="1" cap="none" spc="0" dirty="0">
                <a:ln w="0"/>
                <a:solidFill>
                  <a:schemeClr val="tx1"/>
                </a:solidFill>
                <a:latin typeface="メイリオ" panose="020B0604030504040204" pitchFamily="50" charset="-128"/>
                <a:ea typeface="メイリオ" panose="020B0604030504040204" pitchFamily="50" charset="-128"/>
              </a:rPr>
              <a:t>（うつ病復職支援事業所）</a:t>
            </a:r>
            <a:endParaRPr lang="en-US" altLang="ja-JP" sz="1100" b="1" cap="none" spc="0" dirty="0">
              <a:ln w="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F5AF27B-D96D-4BB1-8C6C-12F0D92E7AF9}"/>
              </a:ext>
            </a:extLst>
          </p:cNvPr>
          <p:cNvSpPr/>
          <p:nvPr/>
        </p:nvSpPr>
        <p:spPr>
          <a:xfrm>
            <a:off x="189301" y="375527"/>
            <a:ext cx="1946056" cy="290464"/>
          </a:xfrm>
          <a:prstGeom prst="rect">
            <a:avLst/>
          </a:prstGeom>
        </p:spPr>
        <p:txBody>
          <a:bodyPr wrap="square">
            <a:spAutoFit/>
          </a:bodyPr>
          <a:lstStyle/>
          <a:p>
            <a:pPr algn="ctr">
              <a:lnSpc>
                <a:spcPts val="1500"/>
              </a:lnSpc>
              <a:spcAft>
                <a:spcPts val="0"/>
              </a:spcAft>
            </a:pPr>
            <a:r>
              <a:rPr lang="en-US" altLang="ja-JP" sz="1400" b="1" kern="100" dirty="0">
                <a:latin typeface="メイリオ" panose="020B0604030504040204" pitchFamily="50" charset="-128"/>
                <a:ea typeface="メイリオ" panose="020B0604030504040204" pitchFamily="50" charset="-128"/>
              </a:rPr>
              <a:t>【</a:t>
            </a:r>
            <a:r>
              <a:rPr lang="ja-JP" altLang="en-US" sz="1400" b="1" kern="100" dirty="0">
                <a:latin typeface="メイリオ" panose="020B0604030504040204" pitchFamily="50" charset="-128"/>
                <a:ea typeface="メイリオ" panose="020B0604030504040204" pitchFamily="50" charset="-128"/>
              </a:rPr>
              <a:t>三鷹市委託事業</a:t>
            </a:r>
            <a:r>
              <a:rPr lang="en-US" altLang="ja-JP" sz="1400" b="1" kern="100" dirty="0">
                <a:latin typeface="メイリオ" panose="020B0604030504040204" pitchFamily="50" charset="-128"/>
                <a:ea typeface="メイリオ" panose="020B0604030504040204" pitchFamily="50" charset="-128"/>
              </a:rPr>
              <a:t>】</a:t>
            </a:r>
            <a:endParaRPr lang="ja-JP" altLang="ja-JP" sz="1400" b="1" kern="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7379783"/>
      </p:ext>
    </p:extLst>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194</Words>
  <Application>Microsoft Office PowerPoint</Application>
  <PresentationFormat>ユーザー設定</PresentationFormat>
  <Paragraphs>49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小塚ゴシック Pro M</vt:lpstr>
      <vt:lpstr>Arial</vt:lpstr>
      <vt:lpstr>Calibri</vt:lpstr>
      <vt:lpstr>Calibri Light</vt:lpstr>
      <vt:lpstr>Century</vt:lpstr>
      <vt:lpstr>11</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2019-08-19T06:30:08Z</dcterms:modified>
</cp:coreProperties>
</file>