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sldIdLst>
    <p:sldId id="261" r:id="rId2"/>
    <p:sldId id="262" r:id="rId3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s124" initials="m" lastIdx="1" clrIdx="0">
    <p:extLst>
      <p:ext uri="{19B8F6BF-5375-455C-9EA6-DF929625EA0E}">
        <p15:presenceInfo xmlns:p15="http://schemas.microsoft.com/office/powerpoint/2012/main" userId="S::nms124@mitakashakyo1.onmicrosoft.com::a3858c5e-4946-4e62-be54-e5a37de471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60B"/>
    <a:srgbClr val="E9545D"/>
    <a:srgbClr val="595757"/>
    <a:srgbClr val="906E30"/>
    <a:srgbClr val="A4723A"/>
    <a:srgbClr val="664724"/>
    <a:srgbClr val="645226"/>
    <a:srgbClr val="640000"/>
    <a:srgbClr val="3E00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549" y="77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2019/7/29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publicdomainq.net/dots-frame-0002179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https://publicdomainq.net/senior-people-talking-0013642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シンボルマーク">
            <a:extLst>
              <a:ext uri="{FF2B5EF4-FFF2-40B4-BE49-F238E27FC236}">
                <a16:creationId xmlns:a16="http://schemas.microsoft.com/office/drawing/2014/main" id="{C618EA53-5122-4F77-AE92-573713D6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752" y="9324147"/>
            <a:ext cx="917956" cy="945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4D6"/>
                  </a:outerShdw>
                </a:effectLst>
              </a14:hiddenEffects>
            </a:ext>
          </a:extLst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D53A400F-ED47-42CF-B52C-4DE3ABA933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78575" y="797532"/>
            <a:ext cx="6218423" cy="3256807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778575" y="575442"/>
            <a:ext cx="6387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n w="15875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397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介護者のサポート活動はじめませんか？</a:t>
            </a:r>
            <a:endParaRPr lang="en-US" altLang="ja-JP" sz="2400" dirty="0">
              <a:ln w="15875">
                <a:solidFill>
                  <a:schemeClr val="bg1"/>
                </a:solidFill>
                <a:prstDash val="solid"/>
                <a:miter lim="800000"/>
              </a:ln>
              <a:solidFill>
                <a:srgbClr val="F397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3D7BDCF9-6C3F-4E56-9C44-883126F4BEC9}"/>
              </a:ext>
            </a:extLst>
          </p:cNvPr>
          <p:cNvGrpSpPr/>
          <p:nvPr/>
        </p:nvGrpSpPr>
        <p:grpSpPr>
          <a:xfrm>
            <a:off x="0" y="3587345"/>
            <a:ext cx="7658100" cy="524487"/>
            <a:chOff x="387738" y="3354880"/>
            <a:chExt cx="7037741" cy="524487"/>
          </a:xfrm>
        </p:grpSpPr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699" y="3354880"/>
              <a:ext cx="6367219" cy="524487"/>
            </a:xfrm>
            <a:prstGeom prst="rect">
              <a:avLst/>
            </a:prstGeom>
          </p:spPr>
        </p:pic>
        <p:sp>
          <p:nvSpPr>
            <p:cNvPr id="5" name="正方形/長方形 4"/>
            <p:cNvSpPr/>
            <p:nvPr/>
          </p:nvSpPr>
          <p:spPr>
            <a:xfrm>
              <a:off x="387738" y="3447228"/>
              <a:ext cx="703774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800" dirty="0">
                  <a:ln w="19050">
                    <a:noFill/>
                  </a:ln>
                  <a:solidFill>
                    <a:srgbClr val="595757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介護者談話室・介護者ひろば・介護者カフェの運営にご協力ください</a:t>
              </a:r>
            </a:p>
          </p:txBody>
        </p:sp>
      </p:grpSp>
      <p:sp>
        <p:nvSpPr>
          <p:cNvPr id="32" name="正方形/長方形 31"/>
          <p:cNvSpPr/>
          <p:nvPr/>
        </p:nvSpPr>
        <p:spPr>
          <a:xfrm>
            <a:off x="2094389" y="8727882"/>
            <a:ext cx="497727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ja-JP" sz="1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社会福祉法人三鷹市社会福祉協議会　在宅サービス係</a:t>
            </a:r>
          </a:p>
          <a:p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</a:t>
            </a:r>
            <a:r>
              <a:rPr lang="ja-JP" altLang="ja-JP" sz="1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三鷹市</a:t>
            </a:r>
            <a:r>
              <a:rPr lang="ja-JP" altLang="en-US" sz="1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新川６－３７－１元気創造プラザ３階</a:t>
            </a:r>
            <a:endParaRPr lang="en-US" altLang="ja-JP" sz="1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電話：０４２２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７９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３５０５　 （平日：９：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７：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 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：０４２２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７１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２０５３</a:t>
            </a:r>
          </a:p>
          <a:p>
            <a:r>
              <a:rPr lang="ja-JP" altLang="en-US" sz="1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lang="ja-JP" altLang="ja-JP" sz="1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メール：</a:t>
            </a:r>
            <a:r>
              <a:rPr lang="en-US" altLang="ja-JP" sz="1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zaitaku@mitakashakyo.or.jp</a:t>
            </a:r>
            <a:endParaRPr lang="ja-JP" altLang="ja-JP" sz="1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-5358350" y="10026862"/>
            <a:ext cx="585396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MAIL</a:t>
            </a:r>
            <a:endParaRPr lang="ja-JP" altLang="en-US" sz="9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639D41D2-BC97-4918-B005-9BA79216F331}"/>
              </a:ext>
            </a:extLst>
          </p:cNvPr>
          <p:cNvGrpSpPr/>
          <p:nvPr/>
        </p:nvGrpSpPr>
        <p:grpSpPr>
          <a:xfrm>
            <a:off x="-30898" y="1738803"/>
            <a:ext cx="7837367" cy="1883893"/>
            <a:chOff x="-361943" y="1372189"/>
            <a:chExt cx="8081595" cy="1950708"/>
          </a:xfrm>
        </p:grpSpPr>
        <p:sp>
          <p:nvSpPr>
            <p:cNvPr id="4" name="正方形/長方形 3"/>
            <p:cNvSpPr/>
            <p:nvPr/>
          </p:nvSpPr>
          <p:spPr>
            <a:xfrm>
              <a:off x="406530" y="1372189"/>
              <a:ext cx="6983361" cy="95607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5400" dirty="0">
                  <a:ln w="25400">
                    <a:noFill/>
                  </a:ln>
                  <a:solidFill>
                    <a:srgbClr val="E9545D"/>
                  </a:solidFill>
                  <a:latin typeface="HG創英角ﾎﾟｯﾌﾟ体" panose="040B0A09000000000000" pitchFamily="49" charset="-128"/>
                  <a:ea typeface="HG創英角ﾎﾟｯﾌﾟ体" panose="040B0A09000000000000" pitchFamily="49" charset="-128"/>
                  <a:cs typeface="Arial" panose="020B0604020202020204" pitchFamily="34" charset="0"/>
                </a:rPr>
                <a:t>介護者サポーター</a:t>
              </a: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60AE596B-5B1F-4C77-9E30-826F87E9BE05}"/>
                </a:ext>
              </a:extLst>
            </p:cNvPr>
            <p:cNvSpPr/>
            <p:nvPr/>
          </p:nvSpPr>
          <p:spPr>
            <a:xfrm>
              <a:off x="-361943" y="2175604"/>
              <a:ext cx="8081595" cy="11472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6600" dirty="0">
                  <a:ln w="25400">
                    <a:noFill/>
                  </a:ln>
                  <a:solidFill>
                    <a:srgbClr val="E9545D"/>
                  </a:solidFill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  <a:cs typeface="Arial" panose="020B0604020202020204" pitchFamily="34" charset="0"/>
                </a:rPr>
                <a:t>養成講座</a:t>
              </a:r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881B471-83E3-4036-B480-9E80482B6D14}"/>
              </a:ext>
            </a:extLst>
          </p:cNvPr>
          <p:cNvSpPr/>
          <p:nvPr/>
        </p:nvSpPr>
        <p:spPr>
          <a:xfrm>
            <a:off x="561374" y="7132139"/>
            <a:ext cx="6576048" cy="1569660"/>
          </a:xfrm>
          <a:prstGeom prst="rect">
            <a:avLst/>
          </a:prstGeom>
          <a:ln w="79375" cap="sq" cmpd="dbl">
            <a:solidFill>
              <a:srgbClr val="FF760B"/>
            </a:solidFill>
          </a:ln>
        </p:spPr>
        <p:txBody>
          <a:bodyPr wrap="square">
            <a:spAutoFit/>
          </a:bodyPr>
          <a:lstStyle/>
          <a:p>
            <a:pPr indent="101600"/>
            <a:r>
              <a:rPr lang="ja-JP" altLang="en-US" sz="1600" kern="100" dirty="0">
                <a:latin typeface="+mn-ea"/>
                <a:cs typeface="Meiryo UI" panose="020B0604030504040204" pitchFamily="50" charset="-128"/>
              </a:rPr>
              <a:t>みたか</a:t>
            </a:r>
            <a:r>
              <a:rPr lang="ja-JP" altLang="ja-JP" sz="1600" kern="100" dirty="0">
                <a:latin typeface="+mn-ea"/>
                <a:cs typeface="Meiryo UI" panose="020B0604030504040204" pitchFamily="50" charset="-128"/>
              </a:rPr>
              <a:t>社協では、家族の介護をしている皆さんが</a:t>
            </a:r>
            <a:r>
              <a:rPr lang="ja-JP" altLang="en-US" sz="1600" kern="100" dirty="0">
                <a:latin typeface="+mn-ea"/>
                <a:cs typeface="Meiryo UI" panose="020B0604030504040204" pitchFamily="50" charset="-128"/>
              </a:rPr>
              <a:t>、</a:t>
            </a:r>
            <a:r>
              <a:rPr lang="ja-JP" altLang="ja-JP" sz="1600" kern="100" dirty="0">
                <a:latin typeface="+mn-ea"/>
                <a:cs typeface="Meiryo UI" panose="020B0604030504040204" pitchFamily="50" charset="-128"/>
              </a:rPr>
              <a:t>介護の悩みを</a:t>
            </a:r>
            <a:endParaRPr lang="en-US" altLang="ja-JP" sz="1600" kern="100" dirty="0">
              <a:latin typeface="+mn-ea"/>
              <a:cs typeface="Meiryo UI" panose="020B0604030504040204" pitchFamily="50" charset="-128"/>
            </a:endParaRPr>
          </a:p>
          <a:p>
            <a:pPr indent="101600"/>
            <a:r>
              <a:rPr lang="ja-JP" altLang="en-US" sz="1600" kern="100" dirty="0">
                <a:latin typeface="+mn-ea"/>
                <a:cs typeface="Meiryo UI" panose="020B0604030504040204" pitchFamily="50" charset="-128"/>
              </a:rPr>
              <a:t>ひとり</a:t>
            </a:r>
            <a:r>
              <a:rPr lang="ja-JP" altLang="ja-JP" sz="1600" kern="100" dirty="0">
                <a:latin typeface="+mn-ea"/>
                <a:cs typeface="Meiryo UI" panose="020B0604030504040204" pitchFamily="50" charset="-128"/>
              </a:rPr>
              <a:t>で抱え</a:t>
            </a:r>
            <a:r>
              <a:rPr lang="ja-JP" altLang="en-US" sz="1600" kern="100" dirty="0">
                <a:latin typeface="+mn-ea"/>
                <a:cs typeface="Meiryo UI" panose="020B0604030504040204" pitchFamily="50" charset="-128"/>
              </a:rPr>
              <a:t>こま</a:t>
            </a:r>
            <a:r>
              <a:rPr lang="ja-JP" altLang="ja-JP" sz="1600" kern="100" dirty="0">
                <a:latin typeface="+mn-ea"/>
                <a:cs typeface="Meiryo UI" panose="020B0604030504040204" pitchFamily="50" charset="-128"/>
              </a:rPr>
              <a:t>ないよう、</a:t>
            </a:r>
            <a:r>
              <a:rPr lang="ja-JP" altLang="en-US" sz="1600" kern="100" dirty="0">
                <a:latin typeface="+mn-ea"/>
                <a:cs typeface="Meiryo UI" panose="020B0604030504040204" pitchFamily="50" charset="-128"/>
              </a:rPr>
              <a:t>介護者が気軽に集い</a:t>
            </a:r>
            <a:r>
              <a:rPr lang="ja-JP" altLang="ja-JP" sz="1600" kern="100" dirty="0">
                <a:latin typeface="+mn-ea"/>
                <a:cs typeface="Meiryo UI" panose="020B0604030504040204" pitchFamily="50" charset="-128"/>
              </a:rPr>
              <a:t>情報交換や懇談を行う</a:t>
            </a:r>
            <a:endParaRPr lang="en-US" altLang="ja-JP" sz="1600" kern="100" dirty="0">
              <a:latin typeface="+mn-ea"/>
              <a:cs typeface="Meiryo UI" panose="020B0604030504040204" pitchFamily="50" charset="-128"/>
            </a:endParaRPr>
          </a:p>
          <a:p>
            <a:pPr indent="101600" algn="ctr"/>
            <a:r>
              <a:rPr lang="ja-JP" altLang="en-US" sz="1600" kern="100" dirty="0">
                <a:latin typeface="+mn-ea"/>
                <a:cs typeface="Meiryo UI" panose="020B0604030504040204" pitchFamily="50" charset="-128"/>
              </a:rPr>
              <a:t>　　　</a:t>
            </a:r>
            <a:r>
              <a:rPr lang="ja-JP" altLang="ja-JP" sz="1600" kern="1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Meiryo UI" panose="020B0604030504040204" pitchFamily="50" charset="-128"/>
              </a:rPr>
              <a:t>「介護者談話室」</a:t>
            </a:r>
            <a:r>
              <a:rPr lang="ja-JP" altLang="en-US" sz="1600" kern="1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Meiryo UI" panose="020B0604030504040204" pitchFamily="50" charset="-128"/>
              </a:rPr>
              <a:t>「介護者ひろば」「介護者カフェ」</a:t>
            </a:r>
            <a:r>
              <a:rPr lang="ja-JP" altLang="ja-JP" sz="1600" kern="100" dirty="0">
                <a:latin typeface="+mn-ea"/>
                <a:cs typeface="Meiryo UI" panose="020B0604030504040204" pitchFamily="50" charset="-128"/>
              </a:rPr>
              <a:t>を</a:t>
            </a:r>
            <a:endParaRPr lang="en-US" altLang="ja-JP" sz="1600" kern="100" dirty="0">
              <a:latin typeface="+mn-ea"/>
              <a:cs typeface="Meiryo UI" panose="020B0604030504040204" pitchFamily="50" charset="-128"/>
            </a:endParaRPr>
          </a:p>
          <a:p>
            <a:pPr indent="101600" algn="ctr"/>
            <a:r>
              <a:rPr lang="ja-JP" altLang="ja-JP" sz="1600" kern="100" dirty="0">
                <a:latin typeface="+mn-ea"/>
                <a:cs typeface="Meiryo UI" panose="020B0604030504040204" pitchFamily="50" charset="-128"/>
              </a:rPr>
              <a:t>開催しています。 </a:t>
            </a:r>
            <a:r>
              <a:rPr lang="ja-JP" altLang="en-US" sz="1600" kern="1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Meiryo UI" panose="020B0604030504040204" pitchFamily="50" charset="-128"/>
              </a:rPr>
              <a:t>　</a:t>
            </a:r>
            <a:endParaRPr lang="ja-JP" altLang="ja-JP" sz="1600" kern="100" dirty="0">
              <a:latin typeface="+mn-ea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ja-JP" sz="1600" kern="100" dirty="0">
                <a:latin typeface="+mn-ea"/>
                <a:cs typeface="Meiryo UI" panose="020B0604030504040204" pitchFamily="50" charset="-128"/>
              </a:rPr>
              <a:t>　介護者談話室サポーター養成講座を受け</a:t>
            </a:r>
            <a:endParaRPr lang="en-US" altLang="ja-JP" sz="1600" kern="100" dirty="0">
              <a:latin typeface="+mn-ea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1600" kern="100" dirty="0">
                <a:latin typeface="+mn-ea"/>
                <a:cs typeface="Meiryo UI" panose="020B0604030504040204" pitchFamily="50" charset="-128"/>
              </a:rPr>
              <a:t>みたか</a:t>
            </a:r>
            <a:r>
              <a:rPr lang="ja-JP" altLang="ja-JP" sz="1600" kern="100" dirty="0">
                <a:latin typeface="+mn-ea"/>
                <a:cs typeface="Meiryo UI" panose="020B0604030504040204" pitchFamily="50" charset="-128"/>
              </a:rPr>
              <a:t>社協と共に介護者をサポートしてください。</a:t>
            </a:r>
            <a:endParaRPr lang="ja-JP" altLang="ja-JP" sz="1600" kern="100" dirty="0">
              <a:latin typeface="+mn-ea"/>
              <a:cs typeface="Times New Roman" panose="02020603050405020304" pitchFamily="18" charset="0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FF47F889-E6A9-4B72-B58D-88047C6CFFE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l="12203" t="170" r="12872" b="-170"/>
          <a:stretch/>
        </p:blipFill>
        <p:spPr>
          <a:xfrm>
            <a:off x="368918" y="9030981"/>
            <a:ext cx="1721771" cy="737848"/>
          </a:xfrm>
          <a:prstGeom prst="rect">
            <a:avLst/>
          </a:prstGeom>
        </p:spPr>
      </p:pic>
      <p:sp>
        <p:nvSpPr>
          <p:cNvPr id="28" name="正方形/長方形 27"/>
          <p:cNvSpPr/>
          <p:nvPr/>
        </p:nvSpPr>
        <p:spPr>
          <a:xfrm>
            <a:off x="521539" y="9113016"/>
            <a:ext cx="14165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お申込み</a:t>
            </a:r>
          </a:p>
          <a:p>
            <a:pPr algn="ctr"/>
            <a:r>
              <a:rPr lang="ja-JP" altLang="en-US" sz="1400" dirty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お問い合わせ</a:t>
            </a:r>
          </a:p>
        </p:txBody>
      </p: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556359D9-D2F4-4A40-A8CD-9731250A0BF7}"/>
              </a:ext>
            </a:extLst>
          </p:cNvPr>
          <p:cNvGrpSpPr/>
          <p:nvPr/>
        </p:nvGrpSpPr>
        <p:grpSpPr>
          <a:xfrm>
            <a:off x="586691" y="4188370"/>
            <a:ext cx="6819966" cy="2887704"/>
            <a:chOff x="698677" y="4171736"/>
            <a:chExt cx="6819966" cy="2887704"/>
          </a:xfrm>
        </p:grpSpPr>
        <p:grpSp>
          <p:nvGrpSpPr>
            <p:cNvPr id="46" name="グループ化 45">
              <a:extLst>
                <a:ext uri="{FF2B5EF4-FFF2-40B4-BE49-F238E27FC236}">
                  <a16:creationId xmlns:a16="http://schemas.microsoft.com/office/drawing/2014/main" id="{19748924-0353-4F9C-AF8A-87956BD5887A}"/>
                </a:ext>
              </a:extLst>
            </p:cNvPr>
            <p:cNvGrpSpPr/>
            <p:nvPr/>
          </p:nvGrpSpPr>
          <p:grpSpPr>
            <a:xfrm>
              <a:off x="698677" y="4171736"/>
              <a:ext cx="6819966" cy="2887704"/>
              <a:chOff x="1089538" y="3724898"/>
              <a:chExt cx="6819966" cy="2656900"/>
            </a:xfrm>
          </p:grpSpPr>
          <p:sp>
            <p:nvSpPr>
              <p:cNvPr id="8" name="正方形/長方形 7"/>
              <p:cNvSpPr/>
              <p:nvPr/>
            </p:nvSpPr>
            <p:spPr>
              <a:xfrm>
                <a:off x="1089538" y="3724898"/>
                <a:ext cx="100540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sz="1800" dirty="0">
                    <a:solidFill>
                      <a:srgbClr val="E9545D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日 時</a:t>
                </a:r>
              </a:p>
            </p:txBody>
          </p:sp>
          <p:sp>
            <p:nvSpPr>
              <p:cNvPr id="9" name="正方形/長方形 8"/>
              <p:cNvSpPr/>
              <p:nvPr/>
            </p:nvSpPr>
            <p:spPr>
              <a:xfrm>
                <a:off x="1269072" y="4372359"/>
                <a:ext cx="646331" cy="3398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ja-JP" altLang="en-US" sz="1800" dirty="0">
                    <a:solidFill>
                      <a:srgbClr val="E9545D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対象</a:t>
                </a:r>
              </a:p>
            </p:txBody>
          </p:sp>
          <p:sp>
            <p:nvSpPr>
              <p:cNvPr id="10" name="正方形/長方形 9"/>
              <p:cNvSpPr/>
              <p:nvPr/>
            </p:nvSpPr>
            <p:spPr>
              <a:xfrm>
                <a:off x="1173139" y="4958808"/>
                <a:ext cx="8382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sz="1800" dirty="0">
                    <a:solidFill>
                      <a:srgbClr val="E9545D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定員</a:t>
                </a:r>
              </a:p>
            </p:txBody>
          </p:sp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57A9A2C0-132F-4329-B448-E4FBFB14D06F}"/>
                  </a:ext>
                </a:extLst>
              </p:cNvPr>
              <p:cNvSpPr/>
              <p:nvPr/>
            </p:nvSpPr>
            <p:spPr>
              <a:xfrm>
                <a:off x="1153657" y="5810584"/>
                <a:ext cx="8771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ja-JP" altLang="en-US" sz="1800" dirty="0">
                    <a:solidFill>
                      <a:srgbClr val="E9545D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申込み</a:t>
                </a:r>
              </a:p>
            </p:txBody>
          </p:sp>
          <p:grpSp>
            <p:nvGrpSpPr>
              <p:cNvPr id="45" name="グループ化 44">
                <a:extLst>
                  <a:ext uri="{FF2B5EF4-FFF2-40B4-BE49-F238E27FC236}">
                    <a16:creationId xmlns:a16="http://schemas.microsoft.com/office/drawing/2014/main" id="{018EDBFB-FFE9-4932-BDB3-BA778C2B7417}"/>
                  </a:ext>
                </a:extLst>
              </p:cNvPr>
              <p:cNvGrpSpPr/>
              <p:nvPr/>
            </p:nvGrpSpPr>
            <p:grpSpPr>
              <a:xfrm>
                <a:off x="2125813" y="3747032"/>
                <a:ext cx="5783691" cy="2634766"/>
                <a:chOff x="2125813" y="3747032"/>
                <a:chExt cx="5783691" cy="2634766"/>
              </a:xfrm>
            </p:grpSpPr>
            <p:sp>
              <p:nvSpPr>
                <p:cNvPr id="12" name="正方形/長方形 11"/>
                <p:cNvSpPr/>
                <p:nvPr/>
              </p:nvSpPr>
              <p:spPr>
                <a:xfrm>
                  <a:off x="2168976" y="3747032"/>
                  <a:ext cx="5132656" cy="59467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ja-JP" altLang="en-US" sz="1800" dirty="0"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１日目　　９月３０日（月）</a:t>
                  </a:r>
                  <a:r>
                    <a:rPr lang="ja-JP" altLang="en-US" sz="1600" dirty="0"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　午後</a:t>
                  </a:r>
                  <a:r>
                    <a:rPr lang="ja-JP" altLang="en-US" sz="1800" dirty="0"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１：００～</a:t>
                  </a:r>
                  <a:r>
                    <a:rPr lang="ja-JP" altLang="en-US" sz="1600" dirty="0"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午後</a:t>
                  </a:r>
                  <a:r>
                    <a:rPr lang="ja-JP" altLang="en-US" sz="1800" dirty="0"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４：１０　　　　２日目</a:t>
                  </a:r>
                  <a:r>
                    <a:rPr lang="ja-JP" altLang="en-US" sz="1800"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　１０月　７日</a:t>
                  </a:r>
                  <a:r>
                    <a:rPr lang="ja-JP" altLang="en-US" sz="1800" dirty="0"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（月）　</a:t>
                  </a:r>
                  <a:r>
                    <a:rPr lang="ja-JP" altLang="en-US" sz="1600" dirty="0"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午後</a:t>
                  </a:r>
                  <a:r>
                    <a:rPr lang="ja-JP" altLang="en-US" sz="1800" dirty="0"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１：００～</a:t>
                  </a:r>
                  <a:r>
                    <a:rPr lang="ja-JP" altLang="en-US" sz="1600" dirty="0"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午後</a:t>
                  </a:r>
                  <a:r>
                    <a:rPr lang="ja-JP" altLang="en-US" sz="1800" dirty="0"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４：１０</a:t>
                  </a:r>
                </a:p>
              </p:txBody>
            </p:sp>
            <p:sp>
              <p:nvSpPr>
                <p:cNvPr id="13" name="正方形/長方形 12"/>
                <p:cNvSpPr/>
                <p:nvPr/>
              </p:nvSpPr>
              <p:spPr>
                <a:xfrm>
                  <a:off x="2184153" y="4392601"/>
                  <a:ext cx="4781601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ja-JP" altLang="en-US" sz="1800" dirty="0"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三鷹市在住・在勤で介護者支援に興味のある方　　　　　　（２日ともに参加可能な方）</a:t>
                  </a:r>
                </a:p>
              </p:txBody>
            </p:sp>
            <p:sp>
              <p:nvSpPr>
                <p:cNvPr id="14" name="正方形/長方形 13"/>
                <p:cNvSpPr/>
                <p:nvPr/>
              </p:nvSpPr>
              <p:spPr>
                <a:xfrm>
                  <a:off x="2235057" y="4983013"/>
                  <a:ext cx="1398357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ja-JP" altLang="en-US" sz="1800" dirty="0"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先着１５名</a:t>
                  </a:r>
                </a:p>
              </p:txBody>
            </p:sp>
            <p:sp>
              <p:nvSpPr>
                <p:cNvPr id="41" name="正方形/長方形 40">
                  <a:extLst>
                    <a:ext uri="{FF2B5EF4-FFF2-40B4-BE49-F238E27FC236}">
                      <a16:creationId xmlns:a16="http://schemas.microsoft.com/office/drawing/2014/main" id="{4AF48AC2-E331-4247-855F-6D115A392438}"/>
                    </a:ext>
                  </a:extLst>
                </p:cNvPr>
                <p:cNvSpPr/>
                <p:nvPr/>
              </p:nvSpPr>
              <p:spPr>
                <a:xfrm>
                  <a:off x="2125813" y="5773719"/>
                  <a:ext cx="5783691" cy="60807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ja-JP" altLang="en-US" sz="1800" dirty="0"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９月２０日（金）までに電話か</a:t>
                  </a:r>
                  <a:r>
                    <a:rPr lang="en-US" altLang="ja-JP" sz="1800" dirty="0"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FAX</a:t>
                  </a:r>
                  <a:r>
                    <a:rPr lang="ja-JP" altLang="en-US" sz="1800" dirty="0"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（裏面申込書）で申し込み　　</a:t>
                  </a:r>
                  <a:r>
                    <a:rPr lang="en-US" altLang="ja-JP" sz="1800" dirty="0"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※</a:t>
                  </a:r>
                  <a:r>
                    <a:rPr lang="ja-JP" altLang="en-US" sz="1800" dirty="0"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電話の場合、土・日・祝日は除く</a:t>
                  </a:r>
                </a:p>
              </p:txBody>
            </p:sp>
          </p:grpSp>
        </p:grp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07CE0FB3-F9B5-405A-BDF4-06286F517DB6}"/>
                </a:ext>
              </a:extLst>
            </p:cNvPr>
            <p:cNvSpPr/>
            <p:nvPr/>
          </p:nvSpPr>
          <p:spPr>
            <a:xfrm>
              <a:off x="787778" y="5980074"/>
              <a:ext cx="83820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800" dirty="0">
                  <a:solidFill>
                    <a:srgbClr val="E9545D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内容</a:t>
              </a:r>
            </a:p>
          </p:txBody>
        </p:sp>
      </p:grp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EC71666A-95E7-42E3-873E-87BC7A2DD633}"/>
              </a:ext>
            </a:extLst>
          </p:cNvPr>
          <p:cNvSpPr/>
          <p:nvPr/>
        </p:nvSpPr>
        <p:spPr>
          <a:xfrm>
            <a:off x="1681306" y="5948917"/>
            <a:ext cx="25254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裏面をご覧ください</a:t>
            </a:r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4738C00D-407F-4C6F-87FB-90551AD69DBB}"/>
              </a:ext>
            </a:extLst>
          </p:cNvPr>
          <p:cNvSpPr/>
          <p:nvPr/>
        </p:nvSpPr>
        <p:spPr>
          <a:xfrm>
            <a:off x="4235305" y="5383091"/>
            <a:ext cx="2132425" cy="935158"/>
          </a:xfrm>
          <a:prstGeom prst="ellipse">
            <a:avLst/>
          </a:prstGeom>
          <a:noFill/>
          <a:ln w="53975">
            <a:solidFill>
              <a:srgbClr val="FF76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7D8A92A3-9149-4378-BDDF-AD4F387F4673}"/>
              </a:ext>
            </a:extLst>
          </p:cNvPr>
          <p:cNvSpPr/>
          <p:nvPr/>
        </p:nvSpPr>
        <p:spPr>
          <a:xfrm>
            <a:off x="4100513" y="5372467"/>
            <a:ext cx="23567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>
                <a:solidFill>
                  <a:srgbClr val="E9545D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受講</a:t>
            </a:r>
            <a:endParaRPr lang="en-US" altLang="ja-JP" sz="2800" dirty="0">
              <a:solidFill>
                <a:srgbClr val="E9545D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2800" dirty="0">
                <a:solidFill>
                  <a:srgbClr val="E9545D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8C6D12-3DF6-4420-A423-206DDB7A5D30}"/>
              </a:ext>
            </a:extLst>
          </p:cNvPr>
          <p:cNvSpPr/>
          <p:nvPr/>
        </p:nvSpPr>
        <p:spPr>
          <a:xfrm>
            <a:off x="1740278" y="9917941"/>
            <a:ext cx="4799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〈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共催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〉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三鷹市の福祉をすすめる女性の会</a:t>
            </a: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7AE5963A-AD5B-46D6-8F6C-977BDBCA1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425432"/>
              </p:ext>
            </p:extLst>
          </p:nvPr>
        </p:nvGraphicFramePr>
        <p:xfrm>
          <a:off x="753284" y="1074122"/>
          <a:ext cx="6269006" cy="3009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847">
                  <a:extLst>
                    <a:ext uri="{9D8B030D-6E8A-4147-A177-3AD203B41FA5}">
                      <a16:colId xmlns:a16="http://schemas.microsoft.com/office/drawing/2014/main" val="3804242815"/>
                    </a:ext>
                  </a:extLst>
                </a:gridCol>
                <a:gridCol w="2305793">
                  <a:extLst>
                    <a:ext uri="{9D8B030D-6E8A-4147-A177-3AD203B41FA5}">
                      <a16:colId xmlns:a16="http://schemas.microsoft.com/office/drawing/2014/main" val="927713784"/>
                    </a:ext>
                  </a:extLst>
                </a:gridCol>
                <a:gridCol w="1790623">
                  <a:extLst>
                    <a:ext uri="{9D8B030D-6E8A-4147-A177-3AD203B41FA5}">
                      <a16:colId xmlns:a16="http://schemas.microsoft.com/office/drawing/2014/main" val="3376394971"/>
                    </a:ext>
                  </a:extLst>
                </a:gridCol>
                <a:gridCol w="1917743">
                  <a:extLst>
                    <a:ext uri="{9D8B030D-6E8A-4147-A177-3AD203B41FA5}">
                      <a16:colId xmlns:a16="http://schemas.microsoft.com/office/drawing/2014/main" val="1218679669"/>
                    </a:ext>
                  </a:extLst>
                </a:gridCol>
              </a:tblGrid>
              <a:tr h="281351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内　容</a:t>
                      </a:r>
                      <a:endParaRPr lang="ja-JP" sz="105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講師等</a:t>
                      </a:r>
                      <a:endParaRPr lang="ja-JP" sz="1050" kern="10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日　程</a:t>
                      </a:r>
                      <a:endParaRPr lang="ja-JP" sz="105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485669"/>
                  </a:ext>
                </a:extLst>
              </a:tr>
              <a:tr h="52949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 panose="02020603050405020304" pitchFamily="18" charset="0"/>
                        </a:rPr>
                        <a:t>１</a:t>
                      </a:r>
                      <a:endParaRPr lang="ja-JP" sz="105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介護者支援はなぜ必要か</a:t>
                      </a:r>
                      <a:endParaRPr lang="ja-JP" sz="105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NPO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法人 杉並介護応援団</a:t>
                      </a:r>
                      <a:endParaRPr lang="ja-JP" sz="105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　９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月</a:t>
                      </a:r>
                      <a:r>
                        <a:rPr lang="ja-JP" alt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３０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日（</a:t>
                      </a:r>
                      <a:r>
                        <a:rPr lang="ja-JP" alt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月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）</a:t>
                      </a:r>
                    </a:p>
                    <a:p>
                      <a:pPr indent="13335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午後</a:t>
                      </a:r>
                      <a:r>
                        <a:rPr 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1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時～</a:t>
                      </a:r>
                      <a:r>
                        <a:rPr 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2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時</a:t>
                      </a:r>
                      <a:r>
                        <a:rPr 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30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分</a:t>
                      </a:r>
                      <a:endParaRPr lang="ja-JP" sz="105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272079"/>
                  </a:ext>
                </a:extLst>
              </a:tr>
              <a:tr h="49806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２</a:t>
                      </a:r>
                      <a:endParaRPr lang="ja-JP" sz="105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傾聴の基本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～「話を聴く」ってどんなこと～</a:t>
                      </a:r>
                      <a:endParaRPr lang="ja-JP" sz="105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認定心理士</a:t>
                      </a:r>
                      <a:endParaRPr lang="ja-JP" sz="105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　９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月</a:t>
                      </a:r>
                      <a:r>
                        <a:rPr lang="ja-JP" alt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３０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日（</a:t>
                      </a:r>
                      <a:r>
                        <a:rPr lang="ja-JP" alt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月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）</a:t>
                      </a:r>
                    </a:p>
                    <a:p>
                      <a:pPr indent="13335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午後</a:t>
                      </a:r>
                      <a:r>
                        <a:rPr 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2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時</a:t>
                      </a:r>
                      <a:r>
                        <a:rPr 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40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分～</a:t>
                      </a:r>
                      <a:r>
                        <a:rPr 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4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時</a:t>
                      </a:r>
                      <a:r>
                        <a:rPr 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10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分</a:t>
                      </a:r>
                      <a:endParaRPr lang="ja-JP" sz="105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900948"/>
                  </a:ext>
                </a:extLst>
              </a:tr>
              <a:tr h="57277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３</a:t>
                      </a:r>
                      <a:endParaRPr lang="ja-JP" sz="105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認知症について理解を深める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～認知症サポーター養成講座～</a:t>
                      </a:r>
                      <a:endParaRPr lang="ja-JP" sz="105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東部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地域包括支援センター</a:t>
                      </a:r>
                      <a:endParaRPr lang="ja-JP" sz="105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　１０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月</a:t>
                      </a:r>
                      <a:r>
                        <a:rPr lang="ja-JP" alt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７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日（</a:t>
                      </a:r>
                      <a:r>
                        <a:rPr lang="ja-JP" alt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月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）</a:t>
                      </a:r>
                    </a:p>
                    <a:p>
                      <a:pPr indent="13335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午後</a:t>
                      </a:r>
                      <a:r>
                        <a:rPr 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1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時～</a:t>
                      </a:r>
                      <a:r>
                        <a:rPr 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2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時</a:t>
                      </a:r>
                      <a:r>
                        <a:rPr 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30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分</a:t>
                      </a:r>
                      <a:endParaRPr lang="ja-JP" sz="105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939498"/>
                  </a:ext>
                </a:extLst>
              </a:tr>
              <a:tr h="54801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４</a:t>
                      </a:r>
                      <a:endParaRPr lang="ja-JP" sz="105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介護者談話室に</a:t>
                      </a:r>
                      <a:r>
                        <a:rPr lang="ja-JP" altLang="en-US" sz="100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参加して</a:t>
                      </a:r>
                      <a:endParaRPr lang="ja-JP" sz="100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～</a:t>
                      </a:r>
                      <a:r>
                        <a:rPr lang="ja-JP" altLang="en-US" sz="1050" kern="10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先輩サポーターのお話し</a:t>
                      </a:r>
                      <a:r>
                        <a:rPr lang="ja-JP" sz="1050" kern="10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～</a:t>
                      </a:r>
                      <a:endParaRPr lang="ja-JP" sz="105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介護者談話室企画委員</a:t>
                      </a: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介護者談話室サポーター</a:t>
                      </a:r>
                      <a:endParaRPr lang="ja-JP" sz="105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　１０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月</a:t>
                      </a:r>
                      <a:r>
                        <a:rPr lang="ja-JP" alt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７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日（</a:t>
                      </a:r>
                      <a:r>
                        <a:rPr lang="ja-JP" alt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月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）</a:t>
                      </a:r>
                    </a:p>
                    <a:p>
                      <a:pPr indent="13335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午後</a:t>
                      </a:r>
                      <a:r>
                        <a:rPr 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2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時</a:t>
                      </a:r>
                      <a:r>
                        <a:rPr 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40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分～</a:t>
                      </a:r>
                      <a:r>
                        <a:rPr 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3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時</a:t>
                      </a:r>
                      <a:r>
                        <a:rPr 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40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分</a:t>
                      </a:r>
                      <a:endParaRPr lang="ja-JP" sz="105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2945188"/>
                  </a:ext>
                </a:extLst>
              </a:tr>
              <a:tr h="57930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振り返り・今後の活動について</a:t>
                      </a:r>
                      <a:endParaRPr lang="ja-JP" sz="105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三鷹市社会福祉協議会</a:t>
                      </a:r>
                      <a:endParaRPr lang="ja-JP" sz="105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　１０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月</a:t>
                      </a:r>
                      <a:r>
                        <a:rPr lang="ja-JP" alt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７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日（</a:t>
                      </a:r>
                      <a:r>
                        <a:rPr lang="ja-JP" alt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月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）</a:t>
                      </a:r>
                    </a:p>
                    <a:p>
                      <a:pPr indent="13335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午後</a:t>
                      </a:r>
                      <a:r>
                        <a:rPr 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3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時</a:t>
                      </a:r>
                      <a:r>
                        <a:rPr 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40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分～</a:t>
                      </a:r>
                      <a:r>
                        <a:rPr 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4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時</a:t>
                      </a:r>
                      <a:r>
                        <a:rPr lang="en-US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10</a:t>
                      </a:r>
                      <a:r>
                        <a:rPr lang="ja-JP" sz="1050" kern="100" dirty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</a:rPr>
                        <a:t>分</a:t>
                      </a:r>
                      <a:endParaRPr lang="ja-JP" sz="105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0728678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D2671EEA-2142-4D55-824B-3FFEFE783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14747"/>
              </p:ext>
            </p:extLst>
          </p:nvPr>
        </p:nvGraphicFramePr>
        <p:xfrm>
          <a:off x="844577" y="4687124"/>
          <a:ext cx="6086420" cy="4657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7307">
                  <a:extLst>
                    <a:ext uri="{9D8B030D-6E8A-4147-A177-3AD203B41FA5}">
                      <a16:colId xmlns:a16="http://schemas.microsoft.com/office/drawing/2014/main" val="2223154807"/>
                    </a:ext>
                  </a:extLst>
                </a:gridCol>
                <a:gridCol w="2127558">
                  <a:extLst>
                    <a:ext uri="{9D8B030D-6E8A-4147-A177-3AD203B41FA5}">
                      <a16:colId xmlns:a16="http://schemas.microsoft.com/office/drawing/2014/main" val="2509971573"/>
                    </a:ext>
                  </a:extLst>
                </a:gridCol>
                <a:gridCol w="794919">
                  <a:extLst>
                    <a:ext uri="{9D8B030D-6E8A-4147-A177-3AD203B41FA5}">
                      <a16:colId xmlns:a16="http://schemas.microsoft.com/office/drawing/2014/main" val="3235508622"/>
                    </a:ext>
                  </a:extLst>
                </a:gridCol>
                <a:gridCol w="160775">
                  <a:extLst>
                    <a:ext uri="{9D8B030D-6E8A-4147-A177-3AD203B41FA5}">
                      <a16:colId xmlns:a16="http://schemas.microsoft.com/office/drawing/2014/main" val="673265400"/>
                    </a:ext>
                  </a:extLst>
                </a:gridCol>
                <a:gridCol w="741336">
                  <a:extLst>
                    <a:ext uri="{9D8B030D-6E8A-4147-A177-3AD203B41FA5}">
                      <a16:colId xmlns:a16="http://schemas.microsoft.com/office/drawing/2014/main" val="1591321144"/>
                    </a:ext>
                  </a:extLst>
                </a:gridCol>
                <a:gridCol w="1114525">
                  <a:extLst>
                    <a:ext uri="{9D8B030D-6E8A-4147-A177-3AD203B41FA5}">
                      <a16:colId xmlns:a16="http://schemas.microsoft.com/office/drawing/2014/main" val="1566869628"/>
                    </a:ext>
                  </a:extLst>
                </a:gridCol>
              </a:tblGrid>
              <a:tr h="3201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ふりがな</a:t>
                      </a:r>
                      <a:endParaRPr lang="ja-JP" sz="105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年　齢</a:t>
                      </a:r>
                      <a:endParaRPr lang="ja-JP" sz="105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歳</a:t>
                      </a:r>
                      <a:endParaRPr lang="ja-JP" sz="105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935889"/>
                  </a:ext>
                </a:extLst>
              </a:tr>
              <a:tr h="640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氏　名</a:t>
                      </a:r>
                      <a:endParaRPr lang="ja-JP" sz="105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492287"/>
                  </a:ext>
                </a:extLst>
              </a:tr>
              <a:tr h="392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住　所</a:t>
                      </a:r>
                      <a:endParaRPr lang="ja-JP" sz="1050" kern="10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lv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 </a:t>
                      </a:r>
                      <a:r>
                        <a:rPr lang="ja-JP" altLang="en-US" sz="1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　　</a:t>
                      </a:r>
                      <a:endParaRPr lang="ja-JP" sz="140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646888"/>
                  </a:ext>
                </a:extLst>
              </a:tr>
              <a:tr h="377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電話番号</a:t>
                      </a:r>
                      <a:endParaRPr lang="ja-JP" sz="1050" kern="10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r>
                        <a:rPr lang="en-US" sz="105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FAX</a:t>
                      </a:r>
                      <a:r>
                        <a:rPr lang="ja-JP" sz="105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番号</a:t>
                      </a:r>
                      <a:endParaRPr lang="ja-JP" sz="105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977655"/>
                  </a:ext>
                </a:extLst>
              </a:tr>
              <a:tr h="1081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ボランティア・</a:t>
                      </a:r>
                      <a:endParaRPr lang="ja-JP" sz="1050" kern="10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市民活動経験</a:t>
                      </a:r>
                      <a:endParaRPr lang="ja-JP" sz="1050" kern="10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あり　・　なし</a:t>
                      </a:r>
                      <a:endParaRPr lang="ja-JP" sz="105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（○をつける）</a:t>
                      </a:r>
                      <a:endParaRPr lang="ja-JP" sz="105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活動内容</a:t>
                      </a:r>
                      <a:endParaRPr lang="ja-JP" sz="105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319152"/>
                  </a:ext>
                </a:extLst>
              </a:tr>
              <a:tr h="83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介護経験</a:t>
                      </a:r>
                      <a:endParaRPr lang="ja-JP" sz="1050" kern="10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altLang="ja-JP" sz="140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あり　・　なし</a:t>
                      </a:r>
                      <a:endParaRPr lang="en-US" altLang="ja-JP" sz="140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（○をつける）</a:t>
                      </a:r>
                      <a:endParaRPr lang="ja-JP" sz="105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介護歴</a:t>
                      </a:r>
                      <a:endParaRPr lang="ja-JP" sz="105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</a:t>
                      </a:r>
                      <a:r>
                        <a:rPr lang="ja-JP" sz="1400" kern="10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r>
                        <a:rPr lang="ja-JP" altLang="en-US" sz="1400" kern="10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</a:t>
                      </a:r>
                      <a:r>
                        <a:rPr lang="ja-JP" sz="14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年</a:t>
                      </a:r>
                      <a:endParaRPr lang="ja-JP" sz="105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750113"/>
                  </a:ext>
                </a:extLst>
              </a:tr>
              <a:tr h="1006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受講動機</a:t>
                      </a:r>
                      <a:endParaRPr lang="ja-JP" sz="1050" kern="10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lang="ja-JP" sz="1050" kern="10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よろしければご記入ください</a:t>
                      </a:r>
                      <a:r>
                        <a:rPr lang="en-US" sz="1050" kern="10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)</a:t>
                      </a:r>
                      <a:endParaRPr lang="ja-JP" sz="1050" kern="10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880197"/>
                  </a:ext>
                </a:extLst>
              </a:tr>
            </a:tbl>
          </a:graphicData>
        </a:graphic>
      </p:graphicFrame>
      <p:sp>
        <p:nvSpPr>
          <p:cNvPr id="4" name="AutoShape 3">
            <a:extLst>
              <a:ext uri="{FF2B5EF4-FFF2-40B4-BE49-F238E27FC236}">
                <a16:creationId xmlns:a16="http://schemas.microsoft.com/office/drawing/2014/main" id="{F53452AA-AC77-4161-933E-68DD41BE06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972" y="4289425"/>
            <a:ext cx="6943725" cy="0"/>
          </a:xfrm>
          <a:prstGeom prst="straightConnector1">
            <a:avLst/>
          </a:prstGeom>
          <a:noFill/>
          <a:ln w="19050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050" name="Picture 2" descr="社協インフォメーションページ">
            <a:extLst>
              <a:ext uri="{FF2B5EF4-FFF2-40B4-BE49-F238E27FC236}">
                <a16:creationId xmlns:a16="http://schemas.microsoft.com/office/drawing/2014/main" id="{77E45713-00F1-44D2-AF03-454531759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16495713"/>
            <a:ext cx="7207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049" name="Picture 1" descr="社協インフォメーションページ">
            <a:extLst>
              <a:ext uri="{FF2B5EF4-FFF2-40B4-BE49-F238E27FC236}">
                <a16:creationId xmlns:a16="http://schemas.microsoft.com/office/drawing/2014/main" id="{9587B8E9-453B-4F36-B92B-214B6ED89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16495713"/>
            <a:ext cx="7207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AC98F071-1C42-4AB0-9AD3-7B6DA1A77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076" y="4283075"/>
            <a:ext cx="5962922" cy="306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2350C44-99C8-42BC-986F-A0E2087E7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651" y="612457"/>
            <a:ext cx="4314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Meiryo UI" panose="020B0604030504040204" pitchFamily="50" charset="-128"/>
              </a:rPr>
              <a:t>プログラム　</a:t>
            </a:r>
            <a:endParaRPr kumimoji="0" lang="ja-JP" altLang="ja-JP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7A42B745-955D-43E2-B317-92609D503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8" y="9459903"/>
            <a:ext cx="70643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697288" algn="ctr"/>
                <a:tab pos="556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7288" algn="ctr"/>
                <a:tab pos="556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7288" algn="ctr"/>
                <a:tab pos="556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7288" algn="ctr"/>
                <a:tab pos="556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7288" algn="ctr"/>
                <a:tab pos="556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7288" algn="ctr"/>
                <a:tab pos="556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7288" algn="ctr"/>
                <a:tab pos="556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7288" algn="ctr"/>
                <a:tab pos="556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7288" algn="ctr"/>
                <a:tab pos="556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7288" algn="ctr"/>
                <a:tab pos="5562600" algn="l"/>
              </a:tabLst>
            </a:pPr>
            <a:r>
              <a:rPr kumimoji="0" lang="ja-JP" altLang="en-US" sz="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いただいた個人情報はこの講座以外使用しません。</a:t>
            </a:r>
            <a:endParaRPr kumimoji="0" lang="en-US" altLang="ja-JP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7288" algn="ctr"/>
                <a:tab pos="5562600" algn="l"/>
              </a:tabLst>
            </a:pPr>
            <a:r>
              <a:rPr kumimoji="0" lang="ja-JP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	</a:t>
            </a:r>
            <a:endParaRPr kumimoji="0" lang="ja-JP" altLang="en-US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7288" algn="ctr"/>
                <a:tab pos="5562600" algn="l"/>
              </a:tabLst>
            </a:pPr>
            <a:r>
              <a:rPr kumimoji="0" lang="ja-JP" altLang="en-US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９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月２０日（金）までに　</a:t>
            </a:r>
            <a:r>
              <a:rPr kumimoji="0" lang="ja-JP" altLang="en-US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０４２２</a:t>
            </a:r>
            <a:r>
              <a:rPr kumimoji="0" lang="en-US" altLang="ja-JP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-</a:t>
            </a:r>
            <a:r>
              <a:rPr kumimoji="0" lang="ja-JP" altLang="en-US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７１</a:t>
            </a:r>
            <a:r>
              <a:rPr kumimoji="0" lang="en-US" altLang="ja-JP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-</a:t>
            </a:r>
            <a:r>
              <a:rPr kumimoji="0" lang="ja-JP" altLang="en-US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２０５３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　へ</a:t>
            </a: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FAX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してください。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F5113D77-C4C7-40DC-8F76-0673A3A17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181" y="4241340"/>
            <a:ext cx="2024711" cy="45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697288" algn="ctr"/>
                <a:tab pos="556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7288" algn="ctr"/>
                <a:tab pos="556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7288" algn="ctr"/>
                <a:tab pos="556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7288" algn="ctr"/>
                <a:tab pos="556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7288" algn="ctr"/>
                <a:tab pos="556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7288" algn="ctr"/>
                <a:tab pos="556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7288" algn="ctr"/>
                <a:tab pos="556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7288" algn="ctr"/>
                <a:tab pos="556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97288" algn="ctr"/>
                <a:tab pos="5562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7288" algn="ctr"/>
                <a:tab pos="5562600" algn="l"/>
              </a:tabLst>
            </a:pP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申込書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19" name="Picture 2" descr="シンボルマーク">
            <a:extLst>
              <a:ext uri="{FF2B5EF4-FFF2-40B4-BE49-F238E27FC236}">
                <a16:creationId xmlns:a16="http://schemas.microsoft.com/office/drawing/2014/main" id="{9360F357-FF5D-4BF1-AC39-011FE2CF8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525" y="9442048"/>
            <a:ext cx="720725" cy="742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4D6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683795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335</TotalTime>
  <Words>214</Words>
  <Application>Microsoft Office PowerPoint</Application>
  <PresentationFormat>ユーザー設定</PresentationFormat>
  <Paragraphs>103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HGPｺﾞｼｯｸE</vt:lpstr>
      <vt:lpstr>HGP創英角ｺﾞｼｯｸUB</vt:lpstr>
      <vt:lpstr>HGS創英角ﾎﾟｯﾌﾟ体</vt:lpstr>
      <vt:lpstr>HG創英角ﾎﾟｯﾌﾟ体</vt:lpstr>
      <vt:lpstr>ＭＳ Ｐゴシック</vt:lpstr>
      <vt:lpstr>Arial</vt:lpstr>
      <vt:lpstr>Calibri</vt:lpstr>
      <vt:lpstr>Calibri Light</vt:lpstr>
      <vt:lpstr>Century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ms124</cp:lastModifiedBy>
  <cp:revision>62</cp:revision>
  <cp:lastPrinted>2019-07-19T00:14:32Z</cp:lastPrinted>
  <dcterms:created xsi:type="dcterms:W3CDTF">2013-08-07T01:16:52Z</dcterms:created>
  <dcterms:modified xsi:type="dcterms:W3CDTF">2019-07-29T07:25:46Z</dcterms:modified>
</cp:coreProperties>
</file>