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60" r:id="rId3"/>
  </p:sldIdLst>
  <p:sldSz cx="6858000" cy="907256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58"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4660"/>
  </p:normalViewPr>
  <p:slideViewPr>
    <p:cSldViewPr snapToGrid="0" showGuides="1">
      <p:cViewPr varScale="1">
        <p:scale>
          <a:sx n="56" d="100"/>
          <a:sy n="56" d="100"/>
        </p:scale>
        <p:origin x="2070" y="90"/>
      </p:cViewPr>
      <p:guideLst>
        <p:guide orient="horz" pos="2858"/>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84793"/>
            <a:ext cx="5829300" cy="315859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4765197"/>
            <a:ext cx="5143500" cy="2190435"/>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1051751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346765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3030"/>
            <a:ext cx="1478756" cy="768857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483030"/>
            <a:ext cx="4350544" cy="768857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3392197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3595848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261843"/>
            <a:ext cx="5915025" cy="3773934"/>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071480"/>
            <a:ext cx="5915025" cy="1984622"/>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1156492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415150"/>
            <a:ext cx="2914650" cy="57564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415150"/>
            <a:ext cx="2914650" cy="575645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2601887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483032"/>
            <a:ext cx="5915025" cy="1753609"/>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224039"/>
            <a:ext cx="2901255" cy="108996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314006"/>
            <a:ext cx="2901255" cy="48744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224039"/>
            <a:ext cx="2915543" cy="1089967"/>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314006"/>
            <a:ext cx="2915543" cy="487440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343992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1792900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1399803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04838"/>
            <a:ext cx="2211884" cy="2116931"/>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306283"/>
            <a:ext cx="3471863" cy="64474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721769"/>
            <a:ext cx="2211884" cy="50424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1003928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04838"/>
            <a:ext cx="2211884" cy="2116931"/>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306283"/>
            <a:ext cx="3471863" cy="644740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721769"/>
            <a:ext cx="2211884" cy="50424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CE7E186-93DA-42D0-A504-C82BCD4550DB}" type="datetimeFigureOut">
              <a:rPr kumimoji="1" lang="ja-JP" altLang="en-US" smtClean="0"/>
              <a:t>2018/10/1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120702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3032"/>
            <a:ext cx="5915025" cy="17536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415150"/>
            <a:ext cx="5915025" cy="575645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8408924"/>
            <a:ext cx="1543050" cy="483030"/>
          </a:xfrm>
          <a:prstGeom prst="rect">
            <a:avLst/>
          </a:prstGeom>
        </p:spPr>
        <p:txBody>
          <a:bodyPr vert="horz" lIns="91440" tIns="45720" rIns="91440" bIns="45720" rtlCol="0" anchor="ctr"/>
          <a:lstStyle>
            <a:lvl1pPr algn="l">
              <a:defRPr sz="900">
                <a:solidFill>
                  <a:schemeClr val="tx1">
                    <a:tint val="75000"/>
                  </a:schemeClr>
                </a:solidFill>
              </a:defRPr>
            </a:lvl1pPr>
          </a:lstStyle>
          <a:p>
            <a:fld id="{6CE7E186-93DA-42D0-A504-C82BCD4550DB}" type="datetimeFigureOut">
              <a:rPr kumimoji="1" lang="ja-JP" altLang="en-US" smtClean="0"/>
              <a:t>2018/10/1</a:t>
            </a:fld>
            <a:endParaRPr kumimoji="1" lang="ja-JP" altLang="en-US"/>
          </a:p>
        </p:txBody>
      </p:sp>
      <p:sp>
        <p:nvSpPr>
          <p:cNvPr id="5" name="Footer Placeholder 4"/>
          <p:cNvSpPr>
            <a:spLocks noGrp="1"/>
          </p:cNvSpPr>
          <p:nvPr>
            <p:ph type="ftr" sz="quarter" idx="3"/>
          </p:nvPr>
        </p:nvSpPr>
        <p:spPr>
          <a:xfrm>
            <a:off x="2271713" y="8408924"/>
            <a:ext cx="2314575" cy="483030"/>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8408924"/>
            <a:ext cx="1543050" cy="483030"/>
          </a:xfrm>
          <a:prstGeom prst="rect">
            <a:avLst/>
          </a:prstGeom>
        </p:spPr>
        <p:txBody>
          <a:bodyPr vert="horz" lIns="91440" tIns="45720" rIns="91440" bIns="45720" rtlCol="0" anchor="ctr"/>
          <a:lstStyle>
            <a:lvl1pPr algn="r">
              <a:defRPr sz="900">
                <a:solidFill>
                  <a:schemeClr val="tx1">
                    <a:tint val="75000"/>
                  </a:schemeClr>
                </a:solidFill>
              </a:defRPr>
            </a:lvl1pPr>
          </a:lstStyle>
          <a:p>
            <a:fld id="{47E5D931-55B7-4C3E-AFCC-200D870D29CF}" type="slidenum">
              <a:rPr kumimoji="1" lang="ja-JP" altLang="en-US" smtClean="0"/>
              <a:t>‹#›</a:t>
            </a:fld>
            <a:endParaRPr kumimoji="1" lang="ja-JP" altLang="en-US"/>
          </a:p>
        </p:txBody>
      </p:sp>
    </p:spTree>
    <p:extLst>
      <p:ext uri="{BB962C8B-B14F-4D97-AF65-F5344CB8AC3E}">
        <p14:creationId xmlns:p14="http://schemas.microsoft.com/office/powerpoint/2010/main" val="42005394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png"/><Relationship Id="rId5" Type="http://schemas.openxmlformats.org/officeDocument/2006/relationships/image" Target="../media/image2.emf"/><Relationship Id="rId4" Type="http://schemas.openxmlformats.org/officeDocument/2006/relationships/package" Target="../embeddings/Microsoft_Excel_______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5CF0C37-12F4-4490-89D7-541B907D8256}"/>
              </a:ext>
            </a:extLst>
          </p:cNvPr>
          <p:cNvSpPr>
            <a:spLocks noGrp="1"/>
          </p:cNvSpPr>
          <p:nvPr>
            <p:ph type="title"/>
          </p:nvPr>
        </p:nvSpPr>
        <p:spPr>
          <a:xfrm>
            <a:off x="28575" y="39681"/>
            <a:ext cx="6553200" cy="503398"/>
          </a:xfrm>
        </p:spPr>
        <p:txBody>
          <a:bodyPr anchor="t">
            <a:normAutofit fontScale="90000"/>
          </a:bodyPr>
          <a:lstStyle/>
          <a:p>
            <a:r>
              <a:rPr lang="ja-JP" altLang="ja-JP" sz="1200" b="1" dirty="0">
                <a:latin typeface="HGP明朝B" panose="02020800000000000000" pitchFamily="18" charset="-128"/>
                <a:ea typeface="HGP明朝B" panose="02020800000000000000" pitchFamily="18" charset="-128"/>
              </a:rPr>
              <a:t>武蔵野市・三鷹市・ハローワーク三鷹　合同開催</a:t>
            </a:r>
            <a:r>
              <a:rPr lang="ja-JP" altLang="ja-JP" dirty="0"/>
              <a:t/>
            </a:r>
            <a:br>
              <a:rPr lang="ja-JP" altLang="ja-JP" dirty="0"/>
            </a:br>
            <a:r>
              <a:rPr lang="ja-JP" altLang="ja-JP" sz="2000" b="1" dirty="0" err="1">
                <a:latin typeface="HGP創英ﾌﾟﾚｾﾞﾝｽEB" panose="02020800000000000000" pitchFamily="18" charset="-128"/>
                <a:ea typeface="HGP創英ﾌﾟﾚｾﾞﾝｽEB" panose="02020800000000000000" pitchFamily="18" charset="-128"/>
              </a:rPr>
              <a:t>障がい</a:t>
            </a:r>
            <a:r>
              <a:rPr lang="ja-JP" altLang="ja-JP" sz="2000" b="1" dirty="0">
                <a:latin typeface="HGP創英ﾌﾟﾚｾﾞﾝｽEB" panose="02020800000000000000" pitchFamily="18" charset="-128"/>
                <a:ea typeface="HGP創英ﾌﾟﾚｾﾞﾝｽEB" panose="02020800000000000000" pitchFamily="18" charset="-128"/>
              </a:rPr>
              <a:t>者の就労を考えるつどい</a:t>
            </a:r>
            <a:r>
              <a:rPr lang="en-US" altLang="ja-JP" sz="2000" b="1" dirty="0">
                <a:latin typeface="HGP創英ﾌﾟﾚｾﾞﾝｽEB" panose="02020800000000000000" pitchFamily="18" charset="-128"/>
                <a:ea typeface="HGP創英ﾌﾟﾚｾﾞﾝｽEB" panose="02020800000000000000" pitchFamily="18" charset="-128"/>
              </a:rPr>
              <a:t>2018</a:t>
            </a:r>
            <a:r>
              <a:rPr lang="ja-JP" altLang="ja-JP" sz="2000" dirty="0"/>
              <a:t/>
            </a:r>
            <a:br>
              <a:rPr lang="ja-JP" altLang="ja-JP" sz="2000" dirty="0"/>
            </a:br>
            <a:endParaRPr kumimoji="1" lang="ja-JP" altLang="en-US" sz="2000" dirty="0"/>
          </a:p>
        </p:txBody>
      </p:sp>
      <p:pic>
        <p:nvPicPr>
          <p:cNvPr id="4" name="図 3">
            <a:extLst>
              <a:ext uri="{FF2B5EF4-FFF2-40B4-BE49-F238E27FC236}">
                <a16:creationId xmlns:a16="http://schemas.microsoft.com/office/drawing/2014/main" xmlns="" id="{DA27DF45-2DFD-4F79-9190-9B2E038766F9}"/>
              </a:ext>
            </a:extLst>
          </p:cNvPr>
          <p:cNvPicPr>
            <a:picLocks noChangeAspect="1"/>
          </p:cNvPicPr>
          <p:nvPr/>
        </p:nvPicPr>
        <p:blipFill rotWithShape="1">
          <a:blip r:embed="rId2">
            <a:extLst>
              <a:ext uri="{BEBA8EAE-BF5A-486C-A8C5-ECC9F3942E4B}">
                <a14:imgProps xmlns:a14="http://schemas.microsoft.com/office/drawing/2010/main">
                  <a14:imgLayer r:embed="rId3">
                    <a14:imgEffect>
                      <a14:backgroundRemoval t="2841" b="100000" l="3974" r="100000"/>
                    </a14:imgEffect>
                  </a14:imgLayer>
                </a14:imgProps>
              </a:ext>
            </a:extLst>
          </a:blip>
          <a:srcRect l="4913" r="1"/>
          <a:stretch/>
        </p:blipFill>
        <p:spPr>
          <a:xfrm>
            <a:off x="5545002" y="1711484"/>
            <a:ext cx="1312998" cy="1609451"/>
          </a:xfrm>
          <a:prstGeom prst="rect">
            <a:avLst/>
          </a:prstGeom>
        </p:spPr>
      </p:pic>
      <p:sp>
        <p:nvSpPr>
          <p:cNvPr id="5" name="テキスト ボックス 4">
            <a:extLst>
              <a:ext uri="{FF2B5EF4-FFF2-40B4-BE49-F238E27FC236}">
                <a16:creationId xmlns:a16="http://schemas.microsoft.com/office/drawing/2014/main" xmlns="" id="{0D3314D8-ACD2-4F49-952A-E49D7A0EEF4A}"/>
              </a:ext>
            </a:extLst>
          </p:cNvPr>
          <p:cNvSpPr txBox="1"/>
          <p:nvPr/>
        </p:nvSpPr>
        <p:spPr>
          <a:xfrm>
            <a:off x="-20031" y="525321"/>
            <a:ext cx="6898062" cy="646331"/>
          </a:xfrm>
          <a:prstGeom prst="rect">
            <a:avLst/>
          </a:prstGeom>
          <a:solidFill>
            <a:schemeClr val="bg1">
              <a:lumMod val="85000"/>
            </a:schemeClr>
          </a:solidFill>
        </p:spPr>
        <p:txBody>
          <a:bodyPr wrap="square" rtlCol="0">
            <a:spAutoFit/>
          </a:bodyPr>
          <a:lstStyle/>
          <a:p>
            <a:r>
              <a:rPr kumimoji="1" lang="ja-JP" altLang="en-US" sz="3600" b="1" spc="-150" dirty="0">
                <a:ln w="9525">
                  <a:solidFill>
                    <a:schemeClr val="bg1"/>
                  </a:solidFill>
                  <a:prstDash val="solid"/>
                </a:ln>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見えにくいニーズを見える</a:t>
            </a:r>
            <a:r>
              <a:rPr kumimoji="1" lang="ja-JP" altLang="en-US" sz="3600" b="1" spc="-150" dirty="0" err="1">
                <a:ln w="9525">
                  <a:solidFill>
                    <a:schemeClr val="bg1"/>
                  </a:solidFill>
                  <a:prstDash val="solid"/>
                </a:ln>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化するには</a:t>
            </a:r>
            <a:endParaRPr kumimoji="1" lang="en-US" altLang="ja-JP" sz="3600" b="1" spc="-150" dirty="0">
              <a:ln w="9525">
                <a:solidFill>
                  <a:schemeClr val="bg1"/>
                </a:solidFill>
                <a:prstDash val="solid"/>
              </a:ln>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endParaRPr>
          </a:p>
        </p:txBody>
      </p:sp>
      <p:sp>
        <p:nvSpPr>
          <p:cNvPr id="6" name="テキスト ボックス 5">
            <a:extLst>
              <a:ext uri="{FF2B5EF4-FFF2-40B4-BE49-F238E27FC236}">
                <a16:creationId xmlns:a16="http://schemas.microsoft.com/office/drawing/2014/main" xmlns="" id="{4EC136A8-C4CB-46D8-B7C2-1AE93B9C80E6}"/>
              </a:ext>
            </a:extLst>
          </p:cNvPr>
          <p:cNvSpPr txBox="1"/>
          <p:nvPr/>
        </p:nvSpPr>
        <p:spPr>
          <a:xfrm>
            <a:off x="419100" y="1184972"/>
            <a:ext cx="5772150" cy="707886"/>
          </a:xfrm>
          <a:prstGeom prst="rect">
            <a:avLst/>
          </a:prstGeom>
          <a:noFill/>
        </p:spPr>
        <p:txBody>
          <a:bodyPr wrap="square" rtlCol="0">
            <a:spAutoFit/>
          </a:bodyPr>
          <a:lstStyle/>
          <a:p>
            <a:r>
              <a:rPr kumimoji="1" lang="ja-JP" altLang="en-US" sz="2000" dirty="0">
                <a:latin typeface="HG創英ﾌﾟﾚｾﾞﾝｽEB" panose="02020809000000000000" pitchFamily="17" charset="-128"/>
                <a:ea typeface="HG創英ﾌﾟﾚｾﾞﾝｽEB" panose="02020809000000000000" pitchFamily="17" charset="-128"/>
              </a:rPr>
              <a:t>～見えにくいニーズのある</a:t>
            </a:r>
            <a:r>
              <a:rPr kumimoji="1" lang="ja-JP" altLang="en-US" sz="2000" dirty="0" err="1">
                <a:latin typeface="HG創英ﾌﾟﾚｾﾞﾝｽEB" panose="02020809000000000000" pitchFamily="17" charset="-128"/>
                <a:ea typeface="HG創英ﾌﾟﾚｾﾞﾝｽEB" panose="02020809000000000000" pitchFamily="17" charset="-128"/>
              </a:rPr>
              <a:t>障がい</a:t>
            </a:r>
            <a:r>
              <a:rPr kumimoji="1" lang="ja-JP" altLang="en-US" sz="2000" dirty="0">
                <a:latin typeface="HG創英ﾌﾟﾚｾﾞﾝｽEB" panose="02020809000000000000" pitchFamily="17" charset="-128"/>
                <a:ea typeface="HG創英ﾌﾟﾚｾﾞﾝｽEB" panose="02020809000000000000" pitchFamily="17" charset="-128"/>
              </a:rPr>
              <a:t>への理解と</a:t>
            </a:r>
            <a:endParaRPr kumimoji="1" lang="en-US" altLang="ja-JP" sz="2000" dirty="0">
              <a:latin typeface="HG創英ﾌﾟﾚｾﾞﾝｽEB" panose="02020809000000000000" pitchFamily="17" charset="-128"/>
              <a:ea typeface="HG創英ﾌﾟﾚｾﾞﾝｽEB" panose="02020809000000000000" pitchFamily="17" charset="-128"/>
            </a:endParaRPr>
          </a:p>
          <a:p>
            <a:r>
              <a:rPr kumimoji="1" lang="ja-JP" altLang="en-US" sz="2000" dirty="0">
                <a:latin typeface="HG創英ﾌﾟﾚｾﾞﾝｽEB" panose="02020809000000000000" pitchFamily="17" charset="-128"/>
                <a:ea typeface="HG創英ﾌﾟﾚｾﾞﾝｽEB" panose="02020809000000000000" pitchFamily="17" charset="-128"/>
              </a:rPr>
              <a:t>　　　　　　　合理的配慮を進めていくために～</a:t>
            </a:r>
          </a:p>
        </p:txBody>
      </p:sp>
      <p:sp>
        <p:nvSpPr>
          <p:cNvPr id="8" name="角丸四角形 7">
            <a:extLst>
              <a:ext uri="{FF2B5EF4-FFF2-40B4-BE49-F238E27FC236}">
                <a16:creationId xmlns:a16="http://schemas.microsoft.com/office/drawing/2014/main" xmlns="" id="{9A93847D-6E17-4EE4-99A2-D968744AEBEF}"/>
              </a:ext>
            </a:extLst>
          </p:cNvPr>
          <p:cNvSpPr/>
          <p:nvPr/>
        </p:nvSpPr>
        <p:spPr>
          <a:xfrm>
            <a:off x="28575" y="1882192"/>
            <a:ext cx="5772150" cy="1470994"/>
          </a:xfrm>
          <a:prstGeom prst="roundRect">
            <a:avLst>
              <a:gd name="adj" fmla="val 2237"/>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a:solidFill>
                  <a:schemeClr val="tx1"/>
                </a:solidFill>
                <a:latin typeface="HGｺﾞｼｯｸE" panose="020B0909000000000000" pitchFamily="49" charset="-128"/>
                <a:ea typeface="HGｺﾞｼｯｸE" panose="020B0909000000000000" pitchFamily="49" charset="-128"/>
              </a:rPr>
              <a:t>今年度から民間企業の障害者雇用率が</a:t>
            </a:r>
            <a:r>
              <a:rPr kumimoji="1" lang="en-US" altLang="ja-JP" sz="1100" dirty="0">
                <a:solidFill>
                  <a:schemeClr val="tx1"/>
                </a:solidFill>
                <a:latin typeface="HGｺﾞｼｯｸE" panose="020B0909000000000000" pitchFamily="49" charset="-128"/>
                <a:ea typeface="HGｺﾞｼｯｸE" panose="020B0909000000000000" pitchFamily="49" charset="-128"/>
              </a:rPr>
              <a:t>2.2</a:t>
            </a:r>
            <a:r>
              <a:rPr kumimoji="1" lang="ja-JP" altLang="en-US" sz="1100" dirty="0">
                <a:solidFill>
                  <a:schemeClr val="tx1"/>
                </a:solidFill>
                <a:latin typeface="HGｺﾞｼｯｸE" panose="020B0909000000000000" pitchFamily="49" charset="-128"/>
                <a:ea typeface="HGｺﾞｼｯｸE" panose="020B0909000000000000" pitchFamily="49" charset="-128"/>
              </a:rPr>
              <a:t>％に引き上げられ、</a:t>
            </a:r>
            <a:r>
              <a:rPr kumimoji="1" lang="ja-JP" altLang="en-US" sz="1100" dirty="0" err="1">
                <a:solidFill>
                  <a:schemeClr val="tx1"/>
                </a:solidFill>
                <a:latin typeface="HGｺﾞｼｯｸE" panose="020B0909000000000000" pitchFamily="49" charset="-128"/>
                <a:ea typeface="HGｺﾞｼｯｸE" panose="020B0909000000000000" pitchFamily="49" charset="-128"/>
              </a:rPr>
              <a:t>精神障がい</a:t>
            </a:r>
            <a:r>
              <a:rPr kumimoji="1" lang="ja-JP" altLang="en-US" sz="1100" dirty="0">
                <a:solidFill>
                  <a:schemeClr val="tx1"/>
                </a:solidFill>
                <a:latin typeface="HGｺﾞｼｯｸE" panose="020B0909000000000000" pitchFamily="49" charset="-128"/>
                <a:ea typeface="HGｺﾞｼｯｸE" panose="020B0909000000000000" pitchFamily="49" charset="-128"/>
              </a:rPr>
              <a:t>者が雇用義務化となり、障がい者全体の雇用が促進されているところです。しかし、周囲からは支援や配慮に関わるニーズが見えにくいと言われる、精神障がい、発達障がい、高次脳機能障がいや内部障がいのある方々の雇用は、なかなか進みづらい状況です。見えにくいニーズを見える化するプロセスが不可欠と考えられます。</a:t>
            </a:r>
            <a:endParaRPr kumimoji="1" lang="en-US" altLang="ja-JP" sz="1100" dirty="0">
              <a:solidFill>
                <a:schemeClr val="tx1"/>
              </a:solidFill>
              <a:latin typeface="HGｺﾞｼｯｸE" panose="020B0909000000000000" pitchFamily="49" charset="-128"/>
              <a:ea typeface="HGｺﾞｼｯｸE" panose="020B0909000000000000" pitchFamily="49" charset="-128"/>
            </a:endParaRPr>
          </a:p>
          <a:p>
            <a:r>
              <a:rPr kumimoji="1" lang="ja-JP" altLang="en-US" sz="1100" dirty="0">
                <a:solidFill>
                  <a:schemeClr val="tx1"/>
                </a:solidFill>
                <a:latin typeface="HGｺﾞｼｯｸE" panose="020B0909000000000000" pitchFamily="49" charset="-128"/>
                <a:ea typeface="HGｺﾞｼｯｸE" panose="020B0909000000000000" pitchFamily="49" charset="-128"/>
              </a:rPr>
              <a:t>そこで、今年度のつどいでは、最近の状況を理解した上で、見えにくいニーズの見える化に向け企業が取り組むべきポイント、当事者や支援者が準備できることなどについて報告およびディスカッションを通じて理解を深めます。</a:t>
            </a:r>
          </a:p>
        </p:txBody>
      </p:sp>
      <p:sp>
        <p:nvSpPr>
          <p:cNvPr id="10" name="角丸四角形 10">
            <a:extLst>
              <a:ext uri="{FF2B5EF4-FFF2-40B4-BE49-F238E27FC236}">
                <a16:creationId xmlns:a16="http://schemas.microsoft.com/office/drawing/2014/main" xmlns="" id="{6C14049F-4E46-4371-B571-0A093EBCDD90}"/>
              </a:ext>
            </a:extLst>
          </p:cNvPr>
          <p:cNvSpPr/>
          <p:nvPr/>
        </p:nvSpPr>
        <p:spPr>
          <a:xfrm>
            <a:off x="128586" y="4469389"/>
            <a:ext cx="6627949" cy="2859439"/>
          </a:xfrm>
          <a:prstGeom prst="roundRect">
            <a:avLst>
              <a:gd name="adj" fmla="val 2012"/>
            </a:avLst>
          </a:prstGeom>
          <a:noFill/>
          <a:ln w="28575">
            <a:solidFill>
              <a:schemeClr val="tx1">
                <a:lumMod val="85000"/>
                <a:lumOff val="1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900"/>
              </a:lnSpc>
            </a:pPr>
            <a:endParaRPr lang="en-US" altLang="ja-JP"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ts val="1800"/>
              </a:lnSpc>
              <a:buFont typeface="Wingdings" panose="05000000000000000000" pitchFamily="2" charset="2"/>
              <a:buChar char="n"/>
            </a:pP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行政報告</a:t>
            </a:r>
            <a:endParaRPr lang="en-US" altLang="ja-JP"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lvl="0">
              <a:lnSpc>
                <a:spcPts val="1800"/>
              </a:lnSpc>
            </a:pP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最近の障害者雇用の動向について</a:t>
            </a:r>
            <a:r>
              <a:rPr lang="en-US" altLang="ja-JP"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ハローワーク三鷹　雇用指導官　田中　幸彦氏</a:t>
            </a:r>
            <a:endParaRPr lang="en-US" altLang="ja-JP"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ts val="1800"/>
              </a:lnSpc>
              <a:buFont typeface="Wingdings" panose="05000000000000000000" pitchFamily="2" charset="2"/>
              <a:buChar char="n"/>
            </a:pP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基調報告</a:t>
            </a:r>
            <a:endParaRPr lang="en-US" altLang="ja-JP"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見えにくいニーズを見える化できる企業とは</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gn="ctr">
              <a:lnSpc>
                <a:spcPts val="18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東京障害者職業センター多摩支所　主任障害者職業カウンセラー　井上 量氏</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自分の困りごとを見える</a:t>
            </a:r>
            <a:r>
              <a:rPr lang="ja-JP" altLang="en-US" sz="12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化する</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ポイントとは</a:t>
            </a:r>
            <a:r>
              <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18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ハローワーク三鷹　精神障害者雇用トータルサポーター　島津　奈津美氏</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71450" indent="-171450">
              <a:lnSpc>
                <a:spcPts val="1800"/>
              </a:lnSpc>
              <a:buFont typeface="Wingdings" panose="05000000000000000000" pitchFamily="2" charset="2"/>
              <a:buChar char="n"/>
            </a:pPr>
            <a:r>
              <a:rPr lang="ja-JP" altLang="en-US"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パネルディスカッション</a:t>
            </a:r>
            <a:endParaRPr lang="en-US" altLang="ja-JP" sz="1400"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＜進行役：東京障害者職業センター多摩支所　主任障害者職業カウンセラー　井上 量氏＞</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・実践報告　オリンパス株式会社　人事部ダイバーシティ推進グループ　課長　龍田　久美氏</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ts val="1800"/>
              </a:lnSpc>
            </a:pP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・指定発言　</a:t>
            </a:r>
            <a:r>
              <a:rPr lang="ja-JP" altLang="en-US" sz="12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lang="ja-JP" altLang="en-US"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当事者から</a:t>
            </a:r>
            <a:endParaRPr lang="en-US" altLang="ja-JP" sz="12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a:extLst>
              <a:ext uri="{FF2B5EF4-FFF2-40B4-BE49-F238E27FC236}">
                <a16:creationId xmlns:a16="http://schemas.microsoft.com/office/drawing/2014/main" xmlns="" id="{35E85DF0-A095-42B1-891C-370190ACC8AA}"/>
              </a:ext>
            </a:extLst>
          </p:cNvPr>
          <p:cNvSpPr txBox="1"/>
          <p:nvPr/>
        </p:nvSpPr>
        <p:spPr>
          <a:xfrm>
            <a:off x="244338" y="3298401"/>
            <a:ext cx="6369323" cy="646331"/>
          </a:xfrm>
          <a:prstGeom prst="rect">
            <a:avLst/>
          </a:prstGeom>
          <a:noFill/>
        </p:spPr>
        <p:txBody>
          <a:bodyPr wrap="square" rtlCol="0">
            <a:spAutoFit/>
          </a:bodyPr>
          <a:lstStyle/>
          <a:p>
            <a:r>
              <a:rPr kumimoji="1" lang="ja-JP" altLang="en-US" sz="1400" dirty="0">
                <a:latin typeface="HGｺﾞｼｯｸE" panose="020B0909000000000000" pitchFamily="49" charset="-128"/>
                <a:ea typeface="HGｺﾞｼｯｸE" panose="020B0909000000000000" pitchFamily="49" charset="-128"/>
              </a:rPr>
              <a:t>■ 日　 時　</a:t>
            </a:r>
            <a:r>
              <a:rPr kumimoji="1" lang="ja-JP" altLang="en-US" dirty="0">
                <a:latin typeface="HGｺﾞｼｯｸE" panose="020B0909000000000000" pitchFamily="49" charset="-128"/>
                <a:ea typeface="HGｺﾞｼｯｸE" panose="020B0909000000000000" pitchFamily="49" charset="-128"/>
              </a:rPr>
              <a:t>  </a:t>
            </a:r>
            <a:r>
              <a:rPr kumimoji="1" lang="en-US" altLang="ja-JP" dirty="0">
                <a:latin typeface="HGｺﾞｼｯｸE" panose="020B0909000000000000" pitchFamily="49" charset="-128"/>
                <a:ea typeface="HGｺﾞｼｯｸE" panose="020B0909000000000000" pitchFamily="49" charset="-128"/>
              </a:rPr>
              <a:t>2018</a:t>
            </a:r>
            <a:r>
              <a:rPr kumimoji="1" lang="ja-JP" altLang="en-US" dirty="0">
                <a:latin typeface="HGｺﾞｼｯｸE" panose="020B0909000000000000" pitchFamily="49" charset="-128"/>
                <a:ea typeface="HGｺﾞｼｯｸE" panose="020B0909000000000000" pitchFamily="49" charset="-128"/>
              </a:rPr>
              <a:t>年</a:t>
            </a:r>
            <a:r>
              <a:rPr kumimoji="1" lang="en-US" altLang="ja-JP" dirty="0">
                <a:latin typeface="HGｺﾞｼｯｸE" panose="020B0909000000000000" pitchFamily="49" charset="-128"/>
                <a:ea typeface="HGｺﾞｼｯｸE" panose="020B0909000000000000" pitchFamily="49" charset="-128"/>
              </a:rPr>
              <a:t>10</a:t>
            </a:r>
            <a:r>
              <a:rPr kumimoji="1" lang="ja-JP" altLang="en-US" dirty="0">
                <a:latin typeface="HGｺﾞｼｯｸE" panose="020B0909000000000000" pitchFamily="49" charset="-128"/>
                <a:ea typeface="HGｺﾞｼｯｸE" panose="020B0909000000000000" pitchFamily="49" charset="-128"/>
              </a:rPr>
              <a:t>月</a:t>
            </a:r>
            <a:r>
              <a:rPr kumimoji="1" lang="en-US" altLang="ja-JP" dirty="0">
                <a:latin typeface="HGｺﾞｼｯｸE" panose="020B0909000000000000" pitchFamily="49" charset="-128"/>
                <a:ea typeface="HGｺﾞｼｯｸE" panose="020B0909000000000000" pitchFamily="49" charset="-128"/>
              </a:rPr>
              <a:t>31</a:t>
            </a:r>
            <a:r>
              <a:rPr kumimoji="1" lang="ja-JP" altLang="en-US" dirty="0">
                <a:latin typeface="HGｺﾞｼｯｸE" panose="020B0909000000000000" pitchFamily="49" charset="-128"/>
                <a:ea typeface="HGｺﾞｼｯｸE" panose="020B0909000000000000" pitchFamily="49" charset="-128"/>
              </a:rPr>
              <a:t>日</a:t>
            </a:r>
            <a:r>
              <a:rPr kumimoji="1" lang="en-US" altLang="ja-JP" dirty="0">
                <a:latin typeface="HGｺﾞｼｯｸE" panose="020B0909000000000000" pitchFamily="49" charset="-128"/>
                <a:ea typeface="HGｺﾞｼｯｸE" panose="020B0909000000000000" pitchFamily="49" charset="-128"/>
              </a:rPr>
              <a:t>(</a:t>
            </a:r>
            <a:r>
              <a:rPr kumimoji="1" lang="ja-JP" altLang="en-US" dirty="0">
                <a:latin typeface="HGｺﾞｼｯｸE" panose="020B0909000000000000" pitchFamily="49" charset="-128"/>
                <a:ea typeface="HGｺﾞｼｯｸE" panose="020B0909000000000000" pitchFamily="49" charset="-128"/>
              </a:rPr>
              <a:t>水</a:t>
            </a:r>
            <a:r>
              <a:rPr kumimoji="1" lang="en-US" altLang="ja-JP" dirty="0">
                <a:latin typeface="HGｺﾞｼｯｸE" panose="020B0909000000000000" pitchFamily="49" charset="-128"/>
                <a:ea typeface="HGｺﾞｼｯｸE" panose="020B0909000000000000" pitchFamily="49" charset="-128"/>
              </a:rPr>
              <a:t>)</a:t>
            </a:r>
            <a:r>
              <a:rPr kumimoji="1" lang="ja-JP" altLang="en-US" dirty="0">
                <a:latin typeface="HGｺﾞｼｯｸE" panose="020B0909000000000000" pitchFamily="49" charset="-128"/>
                <a:ea typeface="HGｺﾞｼｯｸE" panose="020B0909000000000000" pitchFamily="49" charset="-128"/>
              </a:rPr>
              <a:t>　</a:t>
            </a:r>
            <a:r>
              <a:rPr kumimoji="1" lang="en-US" altLang="ja-JP" dirty="0">
                <a:latin typeface="HGｺﾞｼｯｸE" panose="020B0909000000000000" pitchFamily="49" charset="-128"/>
                <a:ea typeface="HGｺﾞｼｯｸE" panose="020B0909000000000000" pitchFamily="49" charset="-128"/>
              </a:rPr>
              <a:t>13</a:t>
            </a:r>
            <a:r>
              <a:rPr kumimoji="1" lang="ja-JP" altLang="en-US" dirty="0">
                <a:latin typeface="HGｺﾞｼｯｸE" panose="020B0909000000000000" pitchFamily="49" charset="-128"/>
                <a:ea typeface="HGｺﾞｼｯｸE" panose="020B0909000000000000" pitchFamily="49" charset="-128"/>
              </a:rPr>
              <a:t>時</a:t>
            </a:r>
            <a:r>
              <a:rPr kumimoji="1" lang="en-US" altLang="ja-JP" dirty="0">
                <a:latin typeface="HGｺﾞｼｯｸE" panose="020B0909000000000000" pitchFamily="49" charset="-128"/>
                <a:ea typeface="HGｺﾞｼｯｸE" panose="020B0909000000000000" pitchFamily="49" charset="-128"/>
              </a:rPr>
              <a:t>30</a:t>
            </a:r>
            <a:r>
              <a:rPr kumimoji="1" lang="ja-JP" altLang="en-US" dirty="0">
                <a:latin typeface="HGｺﾞｼｯｸE" panose="020B0909000000000000" pitchFamily="49" charset="-128"/>
                <a:ea typeface="HGｺﾞｼｯｸE" panose="020B0909000000000000" pitchFamily="49" charset="-128"/>
              </a:rPr>
              <a:t>分から</a:t>
            </a:r>
            <a:r>
              <a:rPr kumimoji="1" lang="en-US" altLang="ja-JP" dirty="0">
                <a:latin typeface="HGｺﾞｼｯｸE" panose="020B0909000000000000" pitchFamily="49" charset="-128"/>
                <a:ea typeface="HGｺﾞｼｯｸE" panose="020B0909000000000000" pitchFamily="49" charset="-128"/>
              </a:rPr>
              <a:t>16</a:t>
            </a:r>
            <a:r>
              <a:rPr kumimoji="1" lang="ja-JP" altLang="en-US" dirty="0">
                <a:latin typeface="HGｺﾞｼｯｸE" panose="020B0909000000000000" pitchFamily="49" charset="-128"/>
                <a:ea typeface="HGｺﾞｼｯｸE" panose="020B0909000000000000" pitchFamily="49" charset="-128"/>
              </a:rPr>
              <a:t>時</a:t>
            </a:r>
            <a:r>
              <a:rPr kumimoji="1" lang="en-US" altLang="ja-JP" dirty="0">
                <a:latin typeface="HGｺﾞｼｯｸE" panose="020B0909000000000000" pitchFamily="49" charset="-128"/>
                <a:ea typeface="HGｺﾞｼｯｸE" panose="020B0909000000000000" pitchFamily="49" charset="-128"/>
              </a:rPr>
              <a:t>30</a:t>
            </a:r>
            <a:r>
              <a:rPr kumimoji="1" lang="ja-JP" altLang="en-US" dirty="0">
                <a:latin typeface="HGｺﾞｼｯｸE" panose="020B0909000000000000" pitchFamily="49" charset="-128"/>
                <a:ea typeface="HGｺﾞｼｯｸE" panose="020B0909000000000000" pitchFamily="49" charset="-128"/>
              </a:rPr>
              <a:t>分</a:t>
            </a:r>
            <a:endParaRPr kumimoji="1" lang="en-US" altLang="ja-JP" dirty="0">
              <a:latin typeface="HGｺﾞｼｯｸE" panose="020B0909000000000000" pitchFamily="49" charset="-128"/>
              <a:ea typeface="HGｺﾞｼｯｸE" panose="020B0909000000000000" pitchFamily="49" charset="-128"/>
            </a:endParaRPr>
          </a:p>
          <a:p>
            <a:r>
              <a:rPr kumimoji="1" lang="ja-JP" altLang="en-US" dirty="0">
                <a:latin typeface="HGｺﾞｼｯｸE" panose="020B0909000000000000" pitchFamily="49" charset="-128"/>
                <a:ea typeface="HGｺﾞｼｯｸE" panose="020B0909000000000000" pitchFamily="49" charset="-128"/>
              </a:rPr>
              <a:t>　　　　　　　　　　　　　　　　</a:t>
            </a:r>
            <a:r>
              <a:rPr kumimoji="1" lang="ja-JP" altLang="en-US" sz="1400" dirty="0">
                <a:latin typeface="HGｺﾞｼｯｸE" panose="020B0909000000000000" pitchFamily="49" charset="-128"/>
                <a:ea typeface="HGｺﾞｼｯｸE" panose="020B0909000000000000" pitchFamily="49" charset="-128"/>
              </a:rPr>
              <a:t>（受付は</a:t>
            </a:r>
            <a:r>
              <a:rPr kumimoji="1" lang="en-US" altLang="ja-JP" sz="1400" dirty="0">
                <a:latin typeface="HGｺﾞｼｯｸE" panose="020B0909000000000000" pitchFamily="49" charset="-128"/>
                <a:ea typeface="HGｺﾞｼｯｸE" panose="020B0909000000000000" pitchFamily="49" charset="-128"/>
              </a:rPr>
              <a:t>13</a:t>
            </a:r>
            <a:r>
              <a:rPr kumimoji="1" lang="ja-JP" altLang="en-US" sz="1400" dirty="0">
                <a:latin typeface="HGｺﾞｼｯｸE" panose="020B0909000000000000" pitchFamily="49" charset="-128"/>
                <a:ea typeface="HGｺﾞｼｯｸE" panose="020B0909000000000000" pitchFamily="49" charset="-128"/>
              </a:rPr>
              <a:t>時から）</a:t>
            </a:r>
          </a:p>
        </p:txBody>
      </p:sp>
      <p:sp>
        <p:nvSpPr>
          <p:cNvPr id="12" name="正方形/長方形 11">
            <a:extLst>
              <a:ext uri="{FF2B5EF4-FFF2-40B4-BE49-F238E27FC236}">
                <a16:creationId xmlns:a16="http://schemas.microsoft.com/office/drawing/2014/main" xmlns="" id="{94536FC9-23F2-4F03-9849-1A187630047D}"/>
              </a:ext>
            </a:extLst>
          </p:cNvPr>
          <p:cNvSpPr/>
          <p:nvPr/>
        </p:nvSpPr>
        <p:spPr>
          <a:xfrm>
            <a:off x="244338" y="3880575"/>
            <a:ext cx="6276975" cy="556563"/>
          </a:xfrm>
          <a:prstGeom prst="rect">
            <a:avLst/>
          </a:prstGeom>
        </p:spPr>
        <p:txBody>
          <a:bodyPr wrap="square">
            <a:spAutoFit/>
          </a:bodyPr>
          <a:lstStyle/>
          <a:p>
            <a:pPr lvl="0" defTabSz="447675">
              <a:lnSpc>
                <a:spcPts val="1700"/>
              </a:lnSpc>
            </a:pPr>
            <a:r>
              <a:rPr lang="ja-JP" altLang="en-US" sz="1400" dirty="0">
                <a:latin typeface="HGｺﾞｼｯｸE" panose="020B0909000000000000" pitchFamily="49" charset="-128"/>
                <a:ea typeface="HGｺﾞｼｯｸE" panose="020B0909000000000000" pitchFamily="49" charset="-128"/>
              </a:rPr>
              <a:t>■ 会   場   </a:t>
            </a:r>
            <a:r>
              <a:rPr lang="ja-JP" altLang="en-US" sz="1600" dirty="0">
                <a:solidFill>
                  <a:prstClr val="black"/>
                </a:solidFill>
                <a:latin typeface="HGｺﾞｼｯｸE" panose="020B0909000000000000" pitchFamily="49" charset="-128"/>
                <a:ea typeface="HGｺﾞｼｯｸE" panose="020B0909000000000000" pitchFamily="49" charset="-128"/>
              </a:rPr>
              <a:t>武蔵野スイングホール レインボーサロン（</a:t>
            </a:r>
            <a:r>
              <a:rPr lang="en-US" altLang="ja-JP" sz="1600" dirty="0">
                <a:solidFill>
                  <a:prstClr val="black"/>
                </a:solidFill>
                <a:latin typeface="HGｺﾞｼｯｸE" panose="020B0909000000000000" pitchFamily="49" charset="-128"/>
                <a:ea typeface="HGｺﾞｼｯｸE" panose="020B0909000000000000" pitchFamily="49" charset="-128"/>
              </a:rPr>
              <a:t>11</a:t>
            </a:r>
            <a:r>
              <a:rPr lang="ja-JP" altLang="en-US" sz="1600" dirty="0">
                <a:solidFill>
                  <a:prstClr val="black"/>
                </a:solidFill>
                <a:latin typeface="HGｺﾞｼｯｸE" panose="020B0909000000000000" pitchFamily="49" charset="-128"/>
                <a:ea typeface="HGｺﾞｼｯｸE" panose="020B0909000000000000" pitchFamily="49" charset="-128"/>
              </a:rPr>
              <a:t>階）</a:t>
            </a:r>
            <a:endParaRPr lang="en-US" altLang="ja-JP" sz="1099" dirty="0">
              <a:solidFill>
                <a:prstClr val="black"/>
              </a:solidFill>
              <a:latin typeface="HGｺﾞｼｯｸE" panose="020B0909000000000000" pitchFamily="49" charset="-128"/>
              <a:ea typeface="HGｺﾞｼｯｸE" panose="020B0909000000000000" pitchFamily="49" charset="-128"/>
            </a:endParaRPr>
          </a:p>
          <a:p>
            <a:r>
              <a:rPr lang="ja-JP" altLang="en-US" sz="1600" dirty="0">
                <a:latin typeface="HGｺﾞｼｯｸE" panose="020B0909000000000000" pitchFamily="49" charset="-128"/>
                <a:ea typeface="HGｺﾞｼｯｸE" panose="020B0909000000000000" pitchFamily="49" charset="-128"/>
              </a:rPr>
              <a:t>         　 </a:t>
            </a:r>
            <a:r>
              <a:rPr lang="ja-JP" altLang="en-US" sz="1400" dirty="0">
                <a:latin typeface="HGｺﾞｼｯｸE" panose="020B0909000000000000" pitchFamily="49" charset="-128"/>
                <a:ea typeface="HGｺﾞｼｯｸE" panose="020B0909000000000000" pitchFamily="49" charset="-128"/>
              </a:rPr>
              <a:t>（地図等裏面参照）</a:t>
            </a:r>
            <a:endParaRPr lang="en-US" altLang="ja-JP" sz="1400" dirty="0">
              <a:latin typeface="HGｺﾞｼｯｸE" panose="020B0909000000000000" pitchFamily="49" charset="-128"/>
              <a:ea typeface="HGｺﾞｼｯｸE" panose="020B0909000000000000" pitchFamily="49" charset="-128"/>
            </a:endParaRPr>
          </a:p>
        </p:txBody>
      </p:sp>
      <p:sp>
        <p:nvSpPr>
          <p:cNvPr id="13" name="テキスト ボックス 12">
            <a:extLst>
              <a:ext uri="{FF2B5EF4-FFF2-40B4-BE49-F238E27FC236}">
                <a16:creationId xmlns:a16="http://schemas.microsoft.com/office/drawing/2014/main" xmlns="" id="{D7FEC6AC-F67D-4394-B189-BF818ABC7B43}"/>
              </a:ext>
            </a:extLst>
          </p:cNvPr>
          <p:cNvSpPr txBox="1"/>
          <p:nvPr/>
        </p:nvSpPr>
        <p:spPr>
          <a:xfrm>
            <a:off x="177661" y="7296577"/>
            <a:ext cx="6343652" cy="688202"/>
          </a:xfrm>
          <a:prstGeom prst="rect">
            <a:avLst/>
          </a:prstGeom>
          <a:noFill/>
        </p:spPr>
        <p:txBody>
          <a:bodyPr wrap="square" rtlCol="0">
            <a:spAutoFit/>
          </a:bodyPr>
          <a:lstStyle/>
          <a:p>
            <a:pPr>
              <a:lnSpc>
                <a:spcPct val="150000"/>
              </a:lnSpc>
            </a:pPr>
            <a:r>
              <a:rPr lang="ja-JP" altLang="en-US" sz="1400" dirty="0">
                <a:latin typeface="HGｺﾞｼｯｸE" panose="020B0909000000000000" pitchFamily="49" charset="-128"/>
                <a:ea typeface="HGｺﾞｼｯｸE" panose="020B0909000000000000" pitchFamily="49" charset="-128"/>
              </a:rPr>
              <a:t>■定　　員  １５０名　先着順 （車いすの方用スペース、手話通訳あり）</a:t>
            </a:r>
          </a:p>
          <a:p>
            <a:pPr>
              <a:lnSpc>
                <a:spcPct val="150000"/>
              </a:lnSpc>
            </a:pPr>
            <a:r>
              <a:rPr kumimoji="1" lang="ja-JP" altLang="en-US" sz="1400" dirty="0">
                <a:latin typeface="HGｺﾞｼｯｸE" panose="020B0909000000000000" pitchFamily="49" charset="-128"/>
                <a:ea typeface="HGｺﾞｼｯｸE" panose="020B0909000000000000" pitchFamily="49" charset="-128"/>
              </a:rPr>
              <a:t>■お申込み  裏面の参加申込書</a:t>
            </a:r>
            <a:r>
              <a:rPr lang="ja-JP" altLang="en-US" sz="1400" dirty="0">
                <a:latin typeface="HGｺﾞｼｯｸE" panose="020B0909000000000000" pitchFamily="49" charset="-128"/>
                <a:ea typeface="HGｺﾞｼｯｸE" panose="020B0909000000000000" pitchFamily="49" charset="-128"/>
              </a:rPr>
              <a:t>を</a:t>
            </a:r>
            <a:r>
              <a:rPr lang="en-US" altLang="ja-JP" sz="1400" dirty="0">
                <a:latin typeface="HGｺﾞｼｯｸE" panose="020B0909000000000000" pitchFamily="49" charset="-128"/>
                <a:ea typeface="HGｺﾞｼｯｸE" panose="020B0909000000000000" pitchFamily="49" charset="-128"/>
              </a:rPr>
              <a:t>FAX</a:t>
            </a:r>
            <a:r>
              <a:rPr lang="ja-JP" altLang="en-US" sz="1400" dirty="0" err="1">
                <a:latin typeface="HGｺﾞｼｯｸE" panose="020B0909000000000000" pitchFamily="49" charset="-128"/>
                <a:ea typeface="HGｺﾞｼｯｸE" panose="020B0909000000000000" pitchFamily="49" charset="-128"/>
              </a:rPr>
              <a:t>にて</a:t>
            </a:r>
            <a:r>
              <a:rPr lang="ja-JP" altLang="en-US" sz="1400" dirty="0">
                <a:latin typeface="HGｺﾞｼｯｸE" panose="020B0909000000000000" pitchFamily="49" charset="-128"/>
                <a:ea typeface="HGｺﾞｼｯｸE" panose="020B0909000000000000" pitchFamily="49" charset="-128"/>
              </a:rPr>
              <a:t>お申込みください。</a:t>
            </a:r>
            <a:endParaRPr kumimoji="1" lang="ja-JP" altLang="en-US" sz="1400" dirty="0">
              <a:latin typeface="HGｺﾞｼｯｸE" panose="020B0909000000000000" pitchFamily="49" charset="-128"/>
              <a:ea typeface="HGｺﾞｼｯｸE" panose="020B0909000000000000" pitchFamily="49" charset="-128"/>
            </a:endParaRPr>
          </a:p>
        </p:txBody>
      </p:sp>
      <p:sp>
        <p:nvSpPr>
          <p:cNvPr id="14" name="角丸四角形 11">
            <a:extLst>
              <a:ext uri="{FF2B5EF4-FFF2-40B4-BE49-F238E27FC236}">
                <a16:creationId xmlns:a16="http://schemas.microsoft.com/office/drawing/2014/main" xmlns="" id="{E34A786D-C474-442E-B8ED-A76268524278}"/>
              </a:ext>
            </a:extLst>
          </p:cNvPr>
          <p:cNvSpPr/>
          <p:nvPr/>
        </p:nvSpPr>
        <p:spPr>
          <a:xfrm>
            <a:off x="0" y="8017030"/>
            <a:ext cx="6866073" cy="727883"/>
          </a:xfrm>
          <a:prstGeom prst="roundRect">
            <a:avLst>
              <a:gd name="adj" fmla="val 9108"/>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共催</a:t>
            </a:r>
            <a:r>
              <a:rPr kumimoji="1"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 武蔵野市</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三鷹市・ハローワーク三鷹</a:t>
            </a:r>
            <a:endParaRPr kumimoji="1"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後援 ： 武蔵野商工会議所・三鷹商工会・武蔵野市民社会福祉協議会・三鷹市社会福祉協議会</a:t>
            </a: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企画・運営 ：  </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武蔵野市障害者就労支援センター</a:t>
            </a:r>
            <a:r>
              <a:rPr lang="ja-JP" altLang="en-US" sz="9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あ</a:t>
            </a:r>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いる（社会福祉法人武蔵野千川福祉会・社会福祉法人武蔵野・特定非営利活動　</a:t>
            </a:r>
            <a:endParaRPr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法人ミュー）</a:t>
            </a:r>
            <a:endParaRPr kumimoji="1"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三鷹市</a:t>
            </a:r>
            <a:r>
              <a:rPr kumimoji="1" lang="ja-JP" altLang="en-US" sz="900" b="1" dirty="0" err="1">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者就労支援センターかけはし（特定非営利活動法人障がい者ワーククラブみたか）</a:t>
            </a:r>
            <a:endParaRPr kumimoji="1" lang="en-US" altLang="ja-JP" sz="9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a:extLst>
              <a:ext uri="{FF2B5EF4-FFF2-40B4-BE49-F238E27FC236}">
                <a16:creationId xmlns:a16="http://schemas.microsoft.com/office/drawing/2014/main" xmlns="" id="{0067C976-7B50-4E9D-ABE8-005DDE2A9E2F}"/>
              </a:ext>
            </a:extLst>
          </p:cNvPr>
          <p:cNvSpPr/>
          <p:nvPr/>
        </p:nvSpPr>
        <p:spPr>
          <a:xfrm>
            <a:off x="1998552" y="4398179"/>
            <a:ext cx="2723823" cy="473206"/>
          </a:xfrm>
          <a:prstGeom prst="rect">
            <a:avLst/>
          </a:prstGeom>
        </p:spPr>
        <p:txBody>
          <a:bodyPr wrap="none">
            <a:spAutoFit/>
          </a:bodyPr>
          <a:lstStyle/>
          <a:p>
            <a:pPr algn="ctr">
              <a:lnSpc>
                <a:spcPct val="150000"/>
              </a:lnSpc>
            </a:pPr>
            <a:r>
              <a:rPr lang="ja-JP" altLang="en-US" b="1" dirty="0">
                <a:latin typeface="メイリオ" panose="020B0604030504040204" pitchFamily="50" charset="-128"/>
                <a:ea typeface="メイリオ" panose="020B0604030504040204" pitchFamily="50" charset="-128"/>
              </a:rPr>
              <a:t>□■□プログラム□■□</a:t>
            </a:r>
            <a:endParaRPr kumimoji="1"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74600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447786" y="626517"/>
            <a:ext cx="5962427" cy="275597"/>
          </a:xfrm>
          <a:prstGeom prst="roundRect">
            <a:avLst>
              <a:gd name="adj" fmla="val 133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1100" b="1" dirty="0">
                <a:solidFill>
                  <a:schemeClr val="tx1"/>
                </a:solidFill>
                <a:latin typeface="HGｺﾞｼｯｸM" panose="020B0609000000000000" pitchFamily="49" charset="-128"/>
                <a:ea typeface="HGｺﾞｼｯｸM" panose="020B0609000000000000" pitchFamily="49" charset="-128"/>
              </a:rPr>
              <a:t>武蔵野市障害者就労支援センター</a:t>
            </a:r>
            <a:r>
              <a:rPr lang="ja-JP" altLang="en-US" sz="1100" b="1" dirty="0" err="1">
                <a:solidFill>
                  <a:schemeClr val="tx1"/>
                </a:solidFill>
                <a:latin typeface="HGｺﾞｼｯｸM" panose="020B0609000000000000" pitchFamily="49" charset="-128"/>
                <a:ea typeface="HGｺﾞｼｯｸM" panose="020B0609000000000000" pitchFamily="49" charset="-128"/>
              </a:rPr>
              <a:t>あ</a:t>
            </a:r>
            <a:r>
              <a:rPr lang="ja-JP" altLang="en-US" sz="1100" b="1" dirty="0">
                <a:solidFill>
                  <a:schemeClr val="tx1"/>
                </a:solidFill>
                <a:latin typeface="HGｺﾞｼｯｸM" panose="020B0609000000000000" pitchFamily="49" charset="-128"/>
                <a:ea typeface="HGｺﾞｼｯｸM" panose="020B0609000000000000" pitchFamily="49" charset="-128"/>
              </a:rPr>
              <a:t>いる 行</a:t>
            </a:r>
            <a:r>
              <a:rPr lang="ja-JP" altLang="en-US" sz="1007" b="1" dirty="0">
                <a:solidFill>
                  <a:schemeClr val="tx1"/>
                </a:solidFill>
                <a:latin typeface="HGｺﾞｼｯｸM" panose="020B0609000000000000" pitchFamily="49" charset="-128"/>
                <a:ea typeface="HGｺﾞｼｯｸM" panose="020B0609000000000000" pitchFamily="49" charset="-128"/>
              </a:rPr>
              <a:t>　　　</a:t>
            </a:r>
            <a:r>
              <a:rPr lang="en-US" altLang="ja-JP" sz="1400" b="1" dirty="0">
                <a:solidFill>
                  <a:schemeClr val="tx1"/>
                </a:solidFill>
                <a:latin typeface="HGｺﾞｼｯｸM" panose="020B0609000000000000" pitchFamily="49" charset="-128"/>
                <a:ea typeface="HGｺﾞｼｯｸM" panose="020B0609000000000000" pitchFamily="49" charset="-128"/>
              </a:rPr>
              <a:t>FAX</a:t>
            </a:r>
            <a:r>
              <a:rPr lang="ja-JP" altLang="en-US" sz="1400" b="1" dirty="0">
                <a:solidFill>
                  <a:schemeClr val="tx1"/>
                </a:solidFill>
                <a:latin typeface="HGｺﾞｼｯｸM" panose="020B0609000000000000" pitchFamily="49" charset="-128"/>
                <a:ea typeface="HGｺﾞｼｯｸM" panose="020B0609000000000000" pitchFamily="49" charset="-128"/>
              </a:rPr>
              <a:t>：</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０４２２</a:t>
            </a:r>
            <a:r>
              <a:rPr lang="en-US" altLang="ja-JP" sz="1400" dirty="0">
                <a:solidFill>
                  <a:schemeClr val="tx1"/>
                </a:solidFill>
                <a:latin typeface="HGP創英角ｺﾞｼｯｸUB" panose="020B0900000000000000" pitchFamily="50" charset="-128"/>
                <a:ea typeface="HGP創英角ｺﾞｼｯｸUB" panose="020B0900000000000000" pitchFamily="50" charset="-128"/>
              </a:rPr>
              <a:t>-26-1863</a:t>
            </a: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 </a:t>
            </a:r>
            <a:endParaRPr kumimoji="1" lang="en-US" altLang="ja-JP"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 name="テキスト ボックス 1"/>
          <p:cNvSpPr txBox="1"/>
          <p:nvPr/>
        </p:nvSpPr>
        <p:spPr>
          <a:xfrm>
            <a:off x="689853" y="10397"/>
            <a:ext cx="5605719" cy="346120"/>
          </a:xfrm>
          <a:prstGeom prst="rect">
            <a:avLst/>
          </a:prstGeom>
          <a:noFill/>
        </p:spPr>
        <p:txBody>
          <a:bodyPr wrap="square" rtlCol="0">
            <a:spAutoFit/>
          </a:bodyPr>
          <a:lstStyle/>
          <a:p>
            <a:pPr algn="ctr"/>
            <a:r>
              <a:rPr kumimoji="1" lang="ja-JP" altLang="en-US" sz="1649" b="1" dirty="0" err="1">
                <a:effectLst>
                  <a:outerShdw blurRad="38100" dist="38100" dir="2700000" algn="tl">
                    <a:srgbClr val="000000">
                      <a:alpha val="43137"/>
                    </a:srgbClr>
                  </a:outerShdw>
                </a:effectLst>
                <a:latin typeface="HGP明朝B" panose="02020800000000000000" pitchFamily="18" charset="-128"/>
                <a:ea typeface="HGP明朝B" panose="02020800000000000000" pitchFamily="18" charset="-128"/>
              </a:rPr>
              <a:t>障がい</a:t>
            </a:r>
            <a:r>
              <a:rPr kumimoji="1" lang="ja-JP" altLang="en-US" sz="1649" b="1" dirty="0">
                <a:effectLst>
                  <a:outerShdw blurRad="38100" dist="38100" dir="2700000" algn="tl">
                    <a:srgbClr val="000000">
                      <a:alpha val="43137"/>
                    </a:srgbClr>
                  </a:outerShdw>
                </a:effectLst>
                <a:latin typeface="HGP明朝B" panose="02020800000000000000" pitchFamily="18" charset="-128"/>
                <a:ea typeface="HGP明朝B" panose="02020800000000000000" pitchFamily="18" charset="-128"/>
              </a:rPr>
              <a:t>者の就労を考えるつどい</a:t>
            </a:r>
            <a:r>
              <a:rPr lang="ja-JP" altLang="en-US" sz="1649" b="1" dirty="0">
                <a:effectLst>
                  <a:outerShdw blurRad="38100" dist="38100" dir="2700000" algn="tl">
                    <a:srgbClr val="000000">
                      <a:alpha val="43137"/>
                    </a:srgbClr>
                  </a:outerShdw>
                </a:effectLst>
                <a:latin typeface="HGP明朝B" panose="02020800000000000000" pitchFamily="18" charset="-128"/>
                <a:ea typeface="HGP明朝B" panose="02020800000000000000" pitchFamily="18" charset="-128"/>
              </a:rPr>
              <a:t>２０１８　参加申込書</a:t>
            </a:r>
            <a:endParaRPr kumimoji="1" lang="ja-JP" altLang="en-US" sz="1649" b="1" dirty="0">
              <a:effectLst>
                <a:outerShdw blurRad="38100" dist="38100" dir="2700000" algn="tl">
                  <a:srgbClr val="000000">
                    <a:alpha val="43137"/>
                  </a:srgbClr>
                </a:outerShdw>
              </a:effectLst>
              <a:latin typeface="HGP明朝B" panose="02020800000000000000" pitchFamily="18" charset="-128"/>
              <a:ea typeface="HGP明朝B" panose="02020800000000000000" pitchFamily="18" charset="-128"/>
            </a:endParaRPr>
          </a:p>
        </p:txBody>
      </p:sp>
      <p:sp>
        <p:nvSpPr>
          <p:cNvPr id="3" name="テキスト ボックス 2"/>
          <p:cNvSpPr txBox="1"/>
          <p:nvPr/>
        </p:nvSpPr>
        <p:spPr>
          <a:xfrm>
            <a:off x="481167" y="310726"/>
            <a:ext cx="5935467" cy="346120"/>
          </a:xfrm>
          <a:prstGeom prst="rect">
            <a:avLst/>
          </a:prstGeom>
          <a:noFill/>
        </p:spPr>
        <p:txBody>
          <a:bodyPr wrap="square" rtlCol="0">
            <a:spAutoFit/>
          </a:bodyPr>
          <a:lstStyle/>
          <a:p>
            <a:pPr algn="ctr"/>
            <a:r>
              <a:rPr kumimoji="1" lang="ja-JP" altLang="en-US" sz="1649" dirty="0">
                <a:effectLst>
                  <a:outerShdw blurRad="38100" dist="38100" dir="2700000" algn="tl">
                    <a:srgbClr val="000000">
                      <a:alpha val="43137"/>
                    </a:srgbClr>
                  </a:outerShdw>
                </a:effectLst>
                <a:latin typeface="HGｺﾞｼｯｸE" panose="020B0909000000000000" pitchFamily="49" charset="-128"/>
                <a:ea typeface="HGｺﾞｼｯｸE" panose="020B0909000000000000" pitchFamily="49" charset="-128"/>
              </a:rPr>
              <a:t>＜申込締め切り：平成３０年１０月２４日（水）＞</a:t>
            </a:r>
            <a:endParaRPr kumimoji="1" lang="en-US" altLang="ja-JP" sz="1649" dirty="0">
              <a:effectLst>
                <a:outerShdw blurRad="38100" dist="38100" dir="2700000" algn="tl">
                  <a:srgbClr val="000000">
                    <a:alpha val="43137"/>
                  </a:srgbClr>
                </a:outerShdw>
              </a:effectLst>
              <a:latin typeface="HGｺﾞｼｯｸE" panose="020B0909000000000000" pitchFamily="49" charset="-128"/>
              <a:ea typeface="HGｺﾞｼｯｸE" panose="020B0909000000000000" pitchFamily="49" charset="-128"/>
            </a:endParaRPr>
          </a:p>
        </p:txBody>
      </p:sp>
      <p:sp>
        <p:nvSpPr>
          <p:cNvPr id="6" name="テキスト ボックス 5"/>
          <p:cNvSpPr txBox="1"/>
          <p:nvPr/>
        </p:nvSpPr>
        <p:spPr>
          <a:xfrm>
            <a:off x="229384" y="3948840"/>
            <a:ext cx="6216581" cy="292388"/>
          </a:xfrm>
          <a:prstGeom prst="rect">
            <a:avLst/>
          </a:prstGeom>
          <a:noFill/>
        </p:spPr>
        <p:txBody>
          <a:bodyPr wrap="square" rtlCol="0">
            <a:spAutoFit/>
          </a:bodyPr>
          <a:lstStyle/>
          <a:p>
            <a:pPr marL="261718" indent="-261718">
              <a:buFont typeface="Wingdings" panose="05000000000000000000" pitchFamily="2" charset="2"/>
              <a:buChar char="n"/>
            </a:pPr>
            <a:r>
              <a:rPr lang="ja-JP" altLang="en-US" sz="1300" dirty="0">
                <a:latin typeface="HGｺﾞｼｯｸE" panose="020B0909000000000000" pitchFamily="49" charset="-128"/>
                <a:ea typeface="HGｺﾞｼｯｸE" panose="020B0909000000000000" pitchFamily="49" charset="-128"/>
              </a:rPr>
              <a:t>会場案内</a:t>
            </a:r>
            <a:endParaRPr lang="en-US" altLang="ja-JP" sz="1300" dirty="0">
              <a:latin typeface="HGｺﾞｼｯｸE" panose="020B0909000000000000" pitchFamily="49" charset="-128"/>
              <a:ea typeface="HGｺﾞｼｯｸE" panose="020B0909000000000000" pitchFamily="49" charset="-128"/>
            </a:endParaRPr>
          </a:p>
        </p:txBody>
      </p:sp>
      <p:sp>
        <p:nvSpPr>
          <p:cNvPr id="11" name="テキスト ボックス 10"/>
          <p:cNvSpPr txBox="1"/>
          <p:nvPr/>
        </p:nvSpPr>
        <p:spPr>
          <a:xfrm>
            <a:off x="3794753" y="4241228"/>
            <a:ext cx="2889198" cy="1718227"/>
          </a:xfrm>
          <a:prstGeom prst="rect">
            <a:avLst/>
          </a:prstGeom>
          <a:noFill/>
        </p:spPr>
        <p:txBody>
          <a:bodyPr wrap="square" rtlCol="0">
            <a:spAutoFit/>
          </a:bodyPr>
          <a:lstStyle/>
          <a:p>
            <a:pPr>
              <a:lnSpc>
                <a:spcPts val="1700"/>
              </a:lnSpc>
            </a:pPr>
            <a:r>
              <a:rPr lang="ja-JP" altLang="en-US" sz="1099" dirty="0">
                <a:latin typeface="HGｺﾞｼｯｸE" panose="020B0909000000000000" pitchFamily="49" charset="-128"/>
                <a:ea typeface="HGｺﾞｼｯｸE" panose="020B0909000000000000" pitchFamily="49" charset="-128"/>
              </a:rPr>
              <a:t>　　　　武蔵野スイングホール</a:t>
            </a:r>
            <a:endParaRPr lang="en-US" altLang="ja-JP" sz="1099" dirty="0">
              <a:latin typeface="HGｺﾞｼｯｸE" panose="020B0909000000000000" pitchFamily="49" charset="-128"/>
              <a:ea typeface="HGｺﾞｼｯｸE" panose="020B0909000000000000" pitchFamily="49" charset="-128"/>
            </a:endParaRPr>
          </a:p>
          <a:p>
            <a:pPr algn="ctr">
              <a:lnSpc>
                <a:spcPts val="1700"/>
              </a:lnSpc>
            </a:pPr>
            <a:r>
              <a:rPr lang="ja-JP" altLang="en-US" sz="1600" dirty="0">
                <a:solidFill>
                  <a:prstClr val="black"/>
                </a:solidFill>
                <a:latin typeface="HGｺﾞｼｯｸE" panose="020B0909000000000000" pitchFamily="49" charset="-128"/>
                <a:ea typeface="HGｺﾞｼｯｸE" panose="020B0909000000000000" pitchFamily="49" charset="-128"/>
              </a:rPr>
              <a:t>レインボーサロン（</a:t>
            </a:r>
            <a:r>
              <a:rPr lang="en-US" altLang="ja-JP" sz="1600" dirty="0">
                <a:solidFill>
                  <a:prstClr val="black"/>
                </a:solidFill>
                <a:latin typeface="HGｺﾞｼｯｸE" panose="020B0909000000000000" pitchFamily="49" charset="-128"/>
                <a:ea typeface="HGｺﾞｼｯｸE" panose="020B0909000000000000" pitchFamily="49" charset="-128"/>
              </a:rPr>
              <a:t>11</a:t>
            </a:r>
            <a:r>
              <a:rPr lang="ja-JP" altLang="en-US" sz="1600" dirty="0">
                <a:solidFill>
                  <a:prstClr val="black"/>
                </a:solidFill>
                <a:latin typeface="HGｺﾞｼｯｸE" panose="020B0909000000000000" pitchFamily="49" charset="-128"/>
                <a:ea typeface="HGｺﾞｼｯｸE" panose="020B0909000000000000" pitchFamily="49" charset="-128"/>
              </a:rPr>
              <a:t>階）</a:t>
            </a:r>
            <a:endParaRPr lang="en-US" altLang="ja-JP" sz="1099" dirty="0">
              <a:latin typeface="HGｺﾞｼｯｸE" panose="020B0909000000000000" pitchFamily="49" charset="-128"/>
              <a:ea typeface="HGｺﾞｼｯｸE" panose="020B0909000000000000" pitchFamily="49" charset="-128"/>
            </a:endParaRPr>
          </a:p>
          <a:p>
            <a:pPr>
              <a:lnSpc>
                <a:spcPct val="150000"/>
              </a:lnSpc>
            </a:pPr>
            <a:endParaRPr lang="en-US" altLang="ja-JP" sz="1099" dirty="0">
              <a:latin typeface="HGｺﾞｼｯｸE" panose="020B0909000000000000" pitchFamily="49" charset="-128"/>
              <a:ea typeface="HGｺﾞｼｯｸE" panose="020B0909000000000000" pitchFamily="49" charset="-128"/>
            </a:endParaRPr>
          </a:p>
          <a:p>
            <a:pPr>
              <a:lnSpc>
                <a:spcPct val="150000"/>
              </a:lnSpc>
            </a:pPr>
            <a:r>
              <a:rPr lang="ja-JP" altLang="en-US" sz="1099" dirty="0">
                <a:latin typeface="HGｺﾞｼｯｸE" panose="020B0909000000000000" pitchFamily="49" charset="-128"/>
                <a:ea typeface="HGｺﾞｼｯｸE" panose="020B0909000000000000" pitchFamily="49" charset="-128"/>
              </a:rPr>
              <a:t>住　　所：</a:t>
            </a:r>
            <a:r>
              <a:rPr lang="zh-TW" altLang="en-US" sz="1099" dirty="0">
                <a:latin typeface="HGｺﾞｼｯｸE" panose="020B0909000000000000" pitchFamily="49" charset="-128"/>
                <a:ea typeface="HGｺﾞｼｯｸE" panose="020B0909000000000000" pitchFamily="49" charset="-128"/>
              </a:rPr>
              <a:t>武蔵野市境</a:t>
            </a:r>
            <a:r>
              <a:rPr lang="ja-JP" altLang="en-US" sz="1099" dirty="0">
                <a:latin typeface="HGｺﾞｼｯｸE" panose="020B0909000000000000" pitchFamily="49" charset="-128"/>
                <a:ea typeface="HGｺﾞｼｯｸE" panose="020B0909000000000000" pitchFamily="49" charset="-128"/>
              </a:rPr>
              <a:t>２</a:t>
            </a:r>
            <a:r>
              <a:rPr lang="zh-TW" altLang="en-US" sz="1099" dirty="0">
                <a:latin typeface="HGｺﾞｼｯｸE" panose="020B0909000000000000" pitchFamily="49" charset="-128"/>
                <a:ea typeface="HGｺﾞｼｯｸE" panose="020B0909000000000000" pitchFamily="49" charset="-128"/>
              </a:rPr>
              <a:t>丁目</a:t>
            </a:r>
            <a:r>
              <a:rPr lang="ja-JP" altLang="en-US" sz="1099" dirty="0">
                <a:latin typeface="HGｺﾞｼｯｸE" panose="020B0909000000000000" pitchFamily="49" charset="-128"/>
                <a:ea typeface="HGｺﾞｼｯｸE" panose="020B0909000000000000" pitchFamily="49" charset="-128"/>
              </a:rPr>
              <a:t>１４</a:t>
            </a:r>
            <a:r>
              <a:rPr lang="en-US" altLang="ja-JP" sz="1099" dirty="0">
                <a:latin typeface="HGｺﾞｼｯｸE" panose="020B0909000000000000" pitchFamily="49" charset="-128"/>
                <a:ea typeface="HGｺﾞｼｯｸE" panose="020B0909000000000000" pitchFamily="49" charset="-128"/>
              </a:rPr>
              <a:t>‐</a:t>
            </a:r>
            <a:r>
              <a:rPr lang="ja-JP" altLang="en-US" sz="1099" dirty="0">
                <a:latin typeface="HGｺﾞｼｯｸE" panose="020B0909000000000000" pitchFamily="49" charset="-128"/>
                <a:ea typeface="HGｺﾞｼｯｸE" panose="020B0909000000000000" pitchFamily="49" charset="-128"/>
              </a:rPr>
              <a:t>１４</a:t>
            </a:r>
            <a:endParaRPr lang="en-US" altLang="ja-JP" sz="1099" dirty="0">
              <a:latin typeface="HGｺﾞｼｯｸE" panose="020B0909000000000000" pitchFamily="49" charset="-128"/>
              <a:ea typeface="HGｺﾞｼｯｸE" panose="020B0909000000000000" pitchFamily="49" charset="-128"/>
            </a:endParaRPr>
          </a:p>
          <a:p>
            <a:pPr>
              <a:lnSpc>
                <a:spcPct val="150000"/>
              </a:lnSpc>
            </a:pPr>
            <a:r>
              <a:rPr lang="ja-JP" altLang="en-US" sz="1099" dirty="0">
                <a:latin typeface="HGｺﾞｼｯｸE" panose="020B0909000000000000" pitchFamily="49" charset="-128"/>
                <a:ea typeface="HGｺﾞｼｯｸE" panose="020B0909000000000000" pitchFamily="49" charset="-128"/>
              </a:rPr>
              <a:t>アクセス：ＪＲ武蔵境駅　北口からすぐ</a:t>
            </a:r>
            <a:endParaRPr lang="en-US" altLang="ja-JP" sz="1099" dirty="0">
              <a:latin typeface="HGｺﾞｼｯｸE" panose="020B0909000000000000" pitchFamily="49" charset="-128"/>
              <a:ea typeface="HGｺﾞｼｯｸE" panose="020B0909000000000000" pitchFamily="49" charset="-128"/>
            </a:endParaRPr>
          </a:p>
          <a:p>
            <a:pPr>
              <a:lnSpc>
                <a:spcPct val="150000"/>
              </a:lnSpc>
            </a:pPr>
            <a:r>
              <a:rPr lang="en-US" altLang="ja-JP" sz="1007" dirty="0">
                <a:latin typeface="HGｺﾞｼｯｸE" panose="020B0909000000000000" pitchFamily="49" charset="-128"/>
                <a:ea typeface="HGｺﾞｼｯｸE" panose="020B0909000000000000" pitchFamily="49" charset="-128"/>
              </a:rPr>
              <a:t>※</a:t>
            </a:r>
            <a:r>
              <a:rPr lang="ja-JP" altLang="en-US" sz="1007" dirty="0">
                <a:latin typeface="HGｺﾞｼｯｸE" panose="020B0909000000000000" pitchFamily="49" charset="-128"/>
                <a:ea typeface="HGｺﾞｼｯｸE" panose="020B0909000000000000" pitchFamily="49" charset="-128"/>
              </a:rPr>
              <a:t>電車・バスなどの交通機関をご利用ください。</a:t>
            </a:r>
            <a:endParaRPr lang="en-US" altLang="ja-JP" sz="1007" dirty="0">
              <a:latin typeface="HGｺﾞｼｯｸE" panose="020B0909000000000000" pitchFamily="49" charset="-128"/>
              <a:ea typeface="HGｺﾞｼｯｸE" panose="020B0909000000000000" pitchFamily="49" charset="-128"/>
            </a:endParaRPr>
          </a:p>
          <a:p>
            <a:pPr>
              <a:lnSpc>
                <a:spcPct val="150000"/>
              </a:lnSpc>
            </a:pPr>
            <a:r>
              <a:rPr lang="ja-JP" altLang="en-US" sz="1007" dirty="0">
                <a:latin typeface="HGｺﾞｼｯｸE" panose="020B0909000000000000" pitchFamily="49" charset="-128"/>
                <a:ea typeface="HGｺﾞｼｯｸE" panose="020B0909000000000000" pitchFamily="49" charset="-128"/>
              </a:rPr>
              <a:t>　駐車場はありません。</a:t>
            </a:r>
            <a:endParaRPr lang="en-US" altLang="ja-JP" sz="1007" dirty="0">
              <a:latin typeface="HGｺﾞｼｯｸE" panose="020B0909000000000000" pitchFamily="49" charset="-128"/>
              <a:ea typeface="HGｺﾞｼｯｸE" panose="020B0909000000000000" pitchFamily="49" charset="-128"/>
            </a:endParaRPr>
          </a:p>
        </p:txBody>
      </p:sp>
      <p:sp>
        <p:nvSpPr>
          <p:cNvPr id="13" name="テキスト ボックス 12"/>
          <p:cNvSpPr txBox="1"/>
          <p:nvPr/>
        </p:nvSpPr>
        <p:spPr>
          <a:xfrm>
            <a:off x="229384" y="6629694"/>
            <a:ext cx="5935467" cy="292388"/>
          </a:xfrm>
          <a:prstGeom prst="rect">
            <a:avLst/>
          </a:prstGeom>
          <a:noFill/>
        </p:spPr>
        <p:txBody>
          <a:bodyPr wrap="square" rtlCol="0">
            <a:spAutoFit/>
          </a:bodyPr>
          <a:lstStyle/>
          <a:p>
            <a:pPr marL="261718" indent="-261718">
              <a:buFont typeface="Wingdings" panose="05000000000000000000" pitchFamily="2" charset="2"/>
              <a:buChar char="n"/>
            </a:pPr>
            <a:r>
              <a:rPr lang="ja-JP" altLang="en-US" sz="1300" dirty="0">
                <a:latin typeface="HGｺﾞｼｯｸE" panose="020B0909000000000000" pitchFamily="49" charset="-128"/>
                <a:ea typeface="HGｺﾞｼｯｸE" panose="020B0909000000000000" pitchFamily="49" charset="-128"/>
              </a:rPr>
              <a:t>お問合せ</a:t>
            </a:r>
            <a:endParaRPr lang="en-US" altLang="ja-JP" sz="1300" dirty="0">
              <a:latin typeface="HGｺﾞｼｯｸE" panose="020B0909000000000000" pitchFamily="49" charset="-128"/>
              <a:ea typeface="HGｺﾞｼｯｸE" panose="020B0909000000000000" pitchFamily="49" charset="-128"/>
            </a:endParaRPr>
          </a:p>
        </p:txBody>
      </p:sp>
      <p:sp>
        <p:nvSpPr>
          <p:cNvPr id="14" name="テキスト ボックス 13"/>
          <p:cNvSpPr txBox="1"/>
          <p:nvPr/>
        </p:nvSpPr>
        <p:spPr>
          <a:xfrm>
            <a:off x="510151" y="6922082"/>
            <a:ext cx="6087215" cy="2022605"/>
          </a:xfrm>
          <a:prstGeom prst="rect">
            <a:avLst/>
          </a:prstGeom>
          <a:noFill/>
        </p:spPr>
        <p:txBody>
          <a:bodyPr wrap="square" rtlCol="0">
            <a:spAutoFit/>
          </a:bodyPr>
          <a:lstStyle/>
          <a:p>
            <a:pPr>
              <a:lnSpc>
                <a:spcPts val="1700"/>
              </a:lnSpc>
            </a:pPr>
            <a:r>
              <a:rPr lang="ja-JP" altLang="en-US" sz="1050" dirty="0">
                <a:latin typeface="HGｺﾞｼｯｸE" panose="020B0909000000000000" pitchFamily="49" charset="-128"/>
                <a:ea typeface="HGｺﾞｼｯｸE" panose="020B0909000000000000" pitchFamily="49" charset="-128"/>
              </a:rPr>
              <a:t>○ </a:t>
            </a:r>
            <a:r>
              <a:rPr lang="ja-JP" altLang="en-US" sz="1200" dirty="0">
                <a:latin typeface="HGｺﾞｼｯｸE" panose="020B0909000000000000" pitchFamily="49" charset="-128"/>
                <a:ea typeface="HGｺﾞｼｯｸE" panose="020B0909000000000000" pitchFamily="49" charset="-128"/>
              </a:rPr>
              <a:t>武蔵野市障害者就労支援センター</a:t>
            </a:r>
            <a:r>
              <a:rPr lang="ja-JP" altLang="en-US" sz="1200" dirty="0" err="1">
                <a:latin typeface="HGｺﾞｼｯｸE" panose="020B0909000000000000" pitchFamily="49" charset="-128"/>
                <a:ea typeface="HGｺﾞｼｯｸE" panose="020B0909000000000000" pitchFamily="49" charset="-128"/>
              </a:rPr>
              <a:t>あ</a:t>
            </a:r>
            <a:r>
              <a:rPr lang="ja-JP" altLang="en-US" sz="1200" dirty="0">
                <a:latin typeface="HGｺﾞｼｯｸE" panose="020B0909000000000000" pitchFamily="49" charset="-128"/>
                <a:ea typeface="HGｺﾞｼｯｸE" panose="020B0909000000000000" pitchFamily="49" charset="-128"/>
              </a:rPr>
              <a:t>いる</a:t>
            </a:r>
            <a:endParaRPr lang="en-US" altLang="ja-JP" sz="1200" dirty="0">
              <a:latin typeface="HGｺﾞｼｯｸE" panose="020B0909000000000000" pitchFamily="49" charset="-128"/>
              <a:ea typeface="HGｺﾞｼｯｸE" panose="020B0909000000000000" pitchFamily="49" charset="-128"/>
            </a:endParaRPr>
          </a:p>
          <a:p>
            <a:pPr>
              <a:lnSpc>
                <a:spcPts val="1700"/>
              </a:lnSpc>
            </a:pPr>
            <a:r>
              <a:rPr lang="ja-JP" altLang="en-US" sz="1050" dirty="0">
                <a:latin typeface="HGｺﾞｼｯｸE" panose="020B0909000000000000" pitchFamily="49" charset="-128"/>
                <a:ea typeface="HGｺﾞｼｯｸE" panose="020B0909000000000000" pitchFamily="49" charset="-128"/>
              </a:rPr>
              <a:t>      〒</a:t>
            </a:r>
            <a:r>
              <a:rPr lang="en-US" altLang="ja-JP" sz="1050" dirty="0">
                <a:latin typeface="HGｺﾞｼｯｸE" panose="020B0909000000000000" pitchFamily="49" charset="-128"/>
                <a:ea typeface="HGｺﾞｼｯｸE" panose="020B0909000000000000" pitchFamily="49" charset="-128"/>
              </a:rPr>
              <a:t>180-0023</a:t>
            </a:r>
            <a:r>
              <a:rPr lang="ja-JP" altLang="en-US" sz="1050" dirty="0">
                <a:latin typeface="HGｺﾞｼｯｸE" panose="020B0909000000000000" pitchFamily="49" charset="-128"/>
                <a:ea typeface="HGｺﾞｼｯｸE" panose="020B0909000000000000" pitchFamily="49" charset="-128"/>
              </a:rPr>
              <a:t> 東京都武蔵野市境南町</a:t>
            </a:r>
            <a:r>
              <a:rPr lang="en-US" altLang="ja-JP" sz="1050" dirty="0">
                <a:latin typeface="HGｺﾞｼｯｸE" panose="020B0909000000000000" pitchFamily="49" charset="-128"/>
                <a:ea typeface="HGｺﾞｼｯｸE" panose="020B0909000000000000" pitchFamily="49" charset="-128"/>
              </a:rPr>
              <a:t>2-5-8 </a:t>
            </a:r>
            <a:r>
              <a:rPr lang="ja-JP" altLang="en-US" sz="1050" dirty="0">
                <a:latin typeface="HGｺﾞｼｯｸE" panose="020B0909000000000000" pitchFamily="49" charset="-128"/>
                <a:ea typeface="HGｺﾞｼｯｸE" panose="020B0909000000000000" pitchFamily="49" charset="-128"/>
              </a:rPr>
              <a:t>ヴィラージュ武蔵野</a:t>
            </a:r>
            <a:r>
              <a:rPr lang="en-US" altLang="ja-JP" sz="1050" dirty="0">
                <a:latin typeface="HGｺﾞｼｯｸE" panose="020B0909000000000000" pitchFamily="49" charset="-128"/>
                <a:ea typeface="HGｺﾞｼｯｸE" panose="020B0909000000000000" pitchFamily="49" charset="-128"/>
              </a:rPr>
              <a:t>102</a:t>
            </a:r>
            <a:r>
              <a:rPr lang="ja-JP" altLang="en-US" sz="1050" dirty="0">
                <a:latin typeface="HGｺﾞｼｯｸE" panose="020B0909000000000000" pitchFamily="49" charset="-128"/>
                <a:ea typeface="HGｺﾞｼｯｸE" panose="020B0909000000000000" pitchFamily="49" charset="-128"/>
              </a:rPr>
              <a:t>号</a:t>
            </a:r>
            <a:endParaRPr lang="en-US" altLang="ja-JP" sz="1050" dirty="0">
              <a:latin typeface="HGｺﾞｼｯｸE" panose="020B0909000000000000" pitchFamily="49" charset="-128"/>
              <a:ea typeface="HGｺﾞｼｯｸE" panose="020B0909000000000000" pitchFamily="49" charset="-128"/>
            </a:endParaRPr>
          </a:p>
          <a:p>
            <a:pPr>
              <a:lnSpc>
                <a:spcPts val="1700"/>
              </a:lnSpc>
            </a:pPr>
            <a:r>
              <a:rPr lang="en-US" altLang="ja-JP" sz="1050" dirty="0">
                <a:latin typeface="HGｺﾞｼｯｸE" panose="020B0909000000000000" pitchFamily="49" charset="-128"/>
                <a:ea typeface="HGｺﾞｼｯｸE" panose="020B0909000000000000" pitchFamily="49" charset="-128"/>
              </a:rPr>
              <a:t>     </a:t>
            </a:r>
            <a:r>
              <a:rPr lang="ja-JP" altLang="en-US" sz="1050" dirty="0">
                <a:latin typeface="HGｺﾞｼｯｸE" panose="020B0909000000000000" pitchFamily="49" charset="-128"/>
                <a:ea typeface="HGｺﾞｼｯｸE" panose="020B0909000000000000" pitchFamily="49" charset="-128"/>
              </a:rPr>
              <a:t> 　　　　　　</a:t>
            </a:r>
            <a:r>
              <a:rPr lang="en-US" altLang="ja-JP" sz="1050" dirty="0">
                <a:latin typeface="HGｺﾞｼｯｸE" panose="020B0909000000000000" pitchFamily="49" charset="-128"/>
                <a:ea typeface="HGｺﾞｼｯｸE" panose="020B0909000000000000" pitchFamily="49" charset="-128"/>
              </a:rPr>
              <a:t>TEL:0422-26-1855</a:t>
            </a:r>
            <a:r>
              <a:rPr lang="ja-JP" altLang="en-US" sz="1050" dirty="0">
                <a:latin typeface="HGｺﾞｼｯｸE" panose="020B0909000000000000" pitchFamily="49" charset="-128"/>
                <a:ea typeface="HGｺﾞｼｯｸE" panose="020B0909000000000000" pitchFamily="49" charset="-128"/>
              </a:rPr>
              <a:t> ／ </a:t>
            </a:r>
            <a:r>
              <a:rPr lang="en-US" altLang="ja-JP" sz="1050" dirty="0">
                <a:latin typeface="HGｺﾞｼｯｸE" panose="020B0909000000000000" pitchFamily="49" charset="-128"/>
                <a:ea typeface="HGｺﾞｼｯｸE" panose="020B0909000000000000" pitchFamily="49" charset="-128"/>
              </a:rPr>
              <a:t>FAX:0422-26-1863</a:t>
            </a:r>
          </a:p>
          <a:p>
            <a:pPr>
              <a:lnSpc>
                <a:spcPts val="1700"/>
              </a:lnSpc>
            </a:pPr>
            <a:r>
              <a:rPr lang="ja-JP" altLang="en-US" sz="1050" dirty="0">
                <a:latin typeface="HGｺﾞｼｯｸE" panose="020B0909000000000000" pitchFamily="49" charset="-128"/>
                <a:ea typeface="HGｺﾞｼｯｸE" panose="020B0909000000000000" pitchFamily="49" charset="-128"/>
              </a:rPr>
              <a:t>○ </a:t>
            </a:r>
            <a:r>
              <a:rPr lang="ja-JP" altLang="en-US" sz="1200" dirty="0">
                <a:latin typeface="HGｺﾞｼｯｸE" panose="020B0909000000000000" pitchFamily="49" charset="-128"/>
                <a:ea typeface="HGｺﾞｼｯｸE" panose="020B0909000000000000" pitchFamily="49" charset="-128"/>
              </a:rPr>
              <a:t>三鷹市</a:t>
            </a:r>
            <a:r>
              <a:rPr lang="ja-JP" altLang="en-US" sz="1200" dirty="0" err="1">
                <a:latin typeface="HGｺﾞｼｯｸE" panose="020B0909000000000000" pitchFamily="49" charset="-128"/>
                <a:ea typeface="HGｺﾞｼｯｸE" panose="020B0909000000000000" pitchFamily="49" charset="-128"/>
              </a:rPr>
              <a:t>障がい</a:t>
            </a:r>
            <a:r>
              <a:rPr lang="ja-JP" altLang="en-US" sz="1200" dirty="0">
                <a:latin typeface="HGｺﾞｼｯｸE" panose="020B0909000000000000" pitchFamily="49" charset="-128"/>
                <a:ea typeface="HGｺﾞｼｯｸE" panose="020B0909000000000000" pitchFamily="49" charset="-128"/>
              </a:rPr>
              <a:t>者就労支援センターかけはし</a:t>
            </a:r>
            <a:endParaRPr lang="en-US" altLang="ja-JP" sz="1200" dirty="0">
              <a:latin typeface="HGｺﾞｼｯｸE" panose="020B0909000000000000" pitchFamily="49" charset="-128"/>
              <a:ea typeface="HGｺﾞｼｯｸE" panose="020B0909000000000000" pitchFamily="49" charset="-128"/>
            </a:endParaRPr>
          </a:p>
          <a:p>
            <a:pPr>
              <a:lnSpc>
                <a:spcPts val="1700"/>
              </a:lnSpc>
            </a:pPr>
            <a:r>
              <a:rPr lang="ja-JP" altLang="en-US" sz="1050" dirty="0">
                <a:latin typeface="HGｺﾞｼｯｸE" panose="020B0909000000000000" pitchFamily="49" charset="-128"/>
                <a:ea typeface="HGｺﾞｼｯｸE" panose="020B0909000000000000" pitchFamily="49" charset="-128"/>
              </a:rPr>
              <a:t>　　　〒</a:t>
            </a:r>
            <a:r>
              <a:rPr lang="en-US" altLang="ja-JP" sz="1050" dirty="0">
                <a:latin typeface="HGｺﾞｼｯｸE" panose="020B0909000000000000" pitchFamily="49" charset="-128"/>
                <a:ea typeface="HGｺﾞｼｯｸE" panose="020B0909000000000000" pitchFamily="49" charset="-128"/>
              </a:rPr>
              <a:t>181-0013</a:t>
            </a:r>
            <a:r>
              <a:rPr lang="ja-JP" altLang="en-US" sz="1050" dirty="0">
                <a:latin typeface="HGｺﾞｼｯｸE" panose="020B0909000000000000" pitchFamily="49" charset="-128"/>
                <a:ea typeface="HGｺﾞｼｯｸE" panose="020B0909000000000000" pitchFamily="49" charset="-128"/>
              </a:rPr>
              <a:t> 東京都三鷹市下連雀</a:t>
            </a:r>
            <a:r>
              <a:rPr lang="en-US" altLang="ja-JP" sz="1050" dirty="0">
                <a:latin typeface="HGｺﾞｼｯｸE" panose="020B0909000000000000" pitchFamily="49" charset="-128"/>
                <a:ea typeface="HGｺﾞｼｯｸE" panose="020B0909000000000000" pitchFamily="49" charset="-128"/>
              </a:rPr>
              <a:t>4-15-18 </a:t>
            </a:r>
            <a:r>
              <a:rPr lang="ja-JP" altLang="en-US" sz="1050" dirty="0">
                <a:latin typeface="HGｺﾞｼｯｸE" panose="020B0909000000000000" pitchFamily="49" charset="-128"/>
                <a:ea typeface="HGｺﾞｼｯｸE" panose="020B0909000000000000" pitchFamily="49" charset="-128"/>
              </a:rPr>
              <a:t>下連雀複合施設</a:t>
            </a:r>
            <a:r>
              <a:rPr lang="en-US" altLang="ja-JP" sz="1050" dirty="0">
                <a:latin typeface="HGｺﾞｼｯｸE" panose="020B0909000000000000" pitchFamily="49" charset="-128"/>
                <a:ea typeface="HGｺﾞｼｯｸE" panose="020B0909000000000000" pitchFamily="49" charset="-128"/>
              </a:rPr>
              <a:t>2</a:t>
            </a:r>
            <a:r>
              <a:rPr lang="ja-JP" altLang="en-US" sz="1050" dirty="0">
                <a:latin typeface="HGｺﾞｼｯｸE" panose="020B0909000000000000" pitchFamily="49" charset="-128"/>
                <a:ea typeface="HGｺﾞｼｯｸE" panose="020B0909000000000000" pitchFamily="49" charset="-128"/>
              </a:rPr>
              <a:t>階　</a:t>
            </a:r>
            <a:endParaRPr lang="en-US" altLang="ja-JP" sz="1050" dirty="0">
              <a:latin typeface="HGｺﾞｼｯｸE" panose="020B0909000000000000" pitchFamily="49" charset="-128"/>
              <a:ea typeface="HGｺﾞｼｯｸE" panose="020B0909000000000000" pitchFamily="49" charset="-128"/>
            </a:endParaRPr>
          </a:p>
          <a:p>
            <a:pPr>
              <a:lnSpc>
                <a:spcPts val="1700"/>
              </a:lnSpc>
            </a:pPr>
            <a:r>
              <a:rPr lang="ja-JP" altLang="en-US" sz="1050" dirty="0">
                <a:latin typeface="HGｺﾞｼｯｸE" panose="020B0909000000000000" pitchFamily="49" charset="-128"/>
                <a:ea typeface="HGｺﾞｼｯｸE" panose="020B0909000000000000" pitchFamily="49" charset="-128"/>
              </a:rPr>
              <a:t>　　　　　　　　　</a:t>
            </a:r>
            <a:r>
              <a:rPr lang="en-US" altLang="ja-JP" sz="1050" dirty="0">
                <a:latin typeface="HGｺﾞｼｯｸE" panose="020B0909000000000000" pitchFamily="49" charset="-128"/>
                <a:ea typeface="HGｺﾞｼｯｸE" panose="020B0909000000000000" pitchFamily="49" charset="-128"/>
              </a:rPr>
              <a:t>TEL:0422-27-8864 </a:t>
            </a:r>
            <a:r>
              <a:rPr lang="ja-JP" altLang="en-US" sz="1050" dirty="0">
                <a:latin typeface="HGｺﾞｼｯｸE" panose="020B0909000000000000" pitchFamily="49" charset="-128"/>
                <a:ea typeface="HGｺﾞｼｯｸE" panose="020B0909000000000000" pitchFamily="49" charset="-128"/>
              </a:rPr>
              <a:t>／ </a:t>
            </a:r>
            <a:r>
              <a:rPr lang="en-US" altLang="ja-JP" sz="1050" dirty="0">
                <a:latin typeface="HGｺﾞｼｯｸE" panose="020B0909000000000000" pitchFamily="49" charset="-128"/>
                <a:ea typeface="HGｺﾞｼｯｸE" panose="020B0909000000000000" pitchFamily="49" charset="-128"/>
              </a:rPr>
              <a:t>FAX:0422-76-1442</a:t>
            </a:r>
          </a:p>
          <a:p>
            <a:pPr>
              <a:lnSpc>
                <a:spcPts val="1700"/>
              </a:lnSpc>
            </a:pPr>
            <a:r>
              <a:rPr lang="ja-JP" altLang="en-US" sz="1050" dirty="0">
                <a:latin typeface="HGｺﾞｼｯｸE" panose="020B0909000000000000" pitchFamily="49" charset="-128"/>
                <a:ea typeface="HGｺﾞｼｯｸE" panose="020B0909000000000000" pitchFamily="49" charset="-128"/>
              </a:rPr>
              <a:t>○ </a:t>
            </a:r>
            <a:r>
              <a:rPr lang="ja-JP" altLang="en-US" sz="1200" dirty="0">
                <a:latin typeface="HGｺﾞｼｯｸE" panose="020B0909000000000000" pitchFamily="49" charset="-128"/>
                <a:ea typeface="HGｺﾞｼｯｸE" panose="020B0909000000000000" pitchFamily="49" charset="-128"/>
              </a:rPr>
              <a:t>ハローワーク三鷹　専門援助部門 </a:t>
            </a:r>
            <a:endParaRPr lang="en-US" altLang="ja-JP" sz="1200" dirty="0">
              <a:latin typeface="HGｺﾞｼｯｸE" panose="020B0909000000000000" pitchFamily="49" charset="-128"/>
              <a:ea typeface="HGｺﾞｼｯｸE" panose="020B0909000000000000" pitchFamily="49" charset="-128"/>
            </a:endParaRPr>
          </a:p>
          <a:p>
            <a:pPr>
              <a:lnSpc>
                <a:spcPts val="1700"/>
              </a:lnSpc>
            </a:pPr>
            <a:r>
              <a:rPr lang="ja-JP" altLang="en-US" sz="1050" dirty="0">
                <a:latin typeface="HGｺﾞｼｯｸE" panose="020B0909000000000000" pitchFamily="49" charset="-128"/>
                <a:ea typeface="HGｺﾞｼｯｸE" panose="020B0909000000000000" pitchFamily="49" charset="-128"/>
              </a:rPr>
              <a:t>　　　〒</a:t>
            </a:r>
            <a:r>
              <a:rPr lang="en-US" altLang="ja-JP" sz="1050" dirty="0">
                <a:latin typeface="HGｺﾞｼｯｸE" panose="020B0909000000000000" pitchFamily="49" charset="-128"/>
                <a:ea typeface="HGｺﾞｼｯｸE" panose="020B0909000000000000" pitchFamily="49" charset="-128"/>
              </a:rPr>
              <a:t>181-8517</a:t>
            </a:r>
            <a:r>
              <a:rPr lang="ja-JP" altLang="en-US" sz="1050" dirty="0">
                <a:latin typeface="HGｺﾞｼｯｸE" panose="020B0909000000000000" pitchFamily="49" charset="-128"/>
                <a:ea typeface="HGｺﾞｼｯｸE" panose="020B0909000000000000" pitchFamily="49" charset="-128"/>
              </a:rPr>
              <a:t> 東京都三鷹市下連雀</a:t>
            </a:r>
            <a:r>
              <a:rPr lang="en-US" altLang="ja-JP" sz="1050" dirty="0">
                <a:latin typeface="HGｺﾞｼｯｸE" panose="020B0909000000000000" pitchFamily="49" charset="-128"/>
                <a:ea typeface="HGｺﾞｼｯｸE" panose="020B0909000000000000" pitchFamily="49" charset="-128"/>
              </a:rPr>
              <a:t>4-15-18     </a:t>
            </a:r>
          </a:p>
          <a:p>
            <a:pPr>
              <a:lnSpc>
                <a:spcPts val="1700"/>
              </a:lnSpc>
            </a:pPr>
            <a:r>
              <a:rPr lang="ja-JP" altLang="en-US" sz="1050" dirty="0">
                <a:latin typeface="HGｺﾞｼｯｸE" panose="020B0909000000000000" pitchFamily="49" charset="-128"/>
                <a:ea typeface="HGｺﾞｼｯｸE" panose="020B0909000000000000" pitchFamily="49" charset="-128"/>
              </a:rPr>
              <a:t>　　　　　　　　　</a:t>
            </a:r>
            <a:r>
              <a:rPr lang="en-US" altLang="ja-JP" sz="1050" dirty="0">
                <a:latin typeface="HGｺﾞｼｯｸE" panose="020B0909000000000000" pitchFamily="49" charset="-128"/>
                <a:ea typeface="HGｺﾞｼｯｸE" panose="020B0909000000000000" pitchFamily="49" charset="-128"/>
              </a:rPr>
              <a:t>TEL:0422-47-8618 </a:t>
            </a:r>
            <a:r>
              <a:rPr lang="ja-JP" altLang="en-US" sz="1050" dirty="0">
                <a:latin typeface="HGｺﾞｼｯｸE" panose="020B0909000000000000" pitchFamily="49" charset="-128"/>
                <a:ea typeface="HGｺﾞｼｯｸE" panose="020B0909000000000000" pitchFamily="49" charset="-128"/>
              </a:rPr>
              <a:t>／ </a:t>
            </a:r>
            <a:r>
              <a:rPr lang="en-US" altLang="ja-JP" sz="1050" dirty="0">
                <a:latin typeface="HGｺﾞｼｯｸE" panose="020B0909000000000000" pitchFamily="49" charset="-128"/>
                <a:ea typeface="HGｺﾞｼｯｸE" panose="020B0909000000000000" pitchFamily="49" charset="-128"/>
              </a:rPr>
              <a:t>FAX:0422-76-3490</a:t>
            </a:r>
          </a:p>
        </p:txBody>
      </p:sp>
      <p:sp>
        <p:nvSpPr>
          <p:cNvPr id="8" name="角丸四角形 7"/>
          <p:cNvSpPr/>
          <p:nvPr/>
        </p:nvSpPr>
        <p:spPr>
          <a:xfrm>
            <a:off x="277335" y="3143736"/>
            <a:ext cx="6303327" cy="772376"/>
          </a:xfrm>
          <a:prstGeom prst="roundRect">
            <a:avLst>
              <a:gd name="adj" fmla="val 2237"/>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824" dirty="0">
                <a:solidFill>
                  <a:schemeClr val="tx1"/>
                </a:solidFill>
                <a:latin typeface="HGｺﾞｼｯｸE" panose="020B0909000000000000" pitchFamily="49" charset="-128"/>
                <a:ea typeface="HGｺﾞｼｯｸE" panose="020B0909000000000000" pitchFamily="49" charset="-128"/>
              </a:rPr>
              <a:t>記入欄</a:t>
            </a:r>
          </a:p>
        </p:txBody>
      </p:sp>
      <p:grpSp>
        <p:nvGrpSpPr>
          <p:cNvPr id="7" name="グループ化 6"/>
          <p:cNvGrpSpPr/>
          <p:nvPr/>
        </p:nvGrpSpPr>
        <p:grpSpPr>
          <a:xfrm>
            <a:off x="229384" y="2515588"/>
            <a:ext cx="6455790" cy="648904"/>
            <a:chOff x="69243" y="3056360"/>
            <a:chExt cx="6912756" cy="708518"/>
          </a:xfrm>
        </p:grpSpPr>
        <p:sp>
          <p:nvSpPr>
            <p:cNvPr id="9" name="テキスト ボックス 8"/>
            <p:cNvSpPr txBox="1"/>
            <p:nvPr/>
          </p:nvSpPr>
          <p:spPr>
            <a:xfrm>
              <a:off x="69243" y="3056360"/>
              <a:ext cx="3395405" cy="316238"/>
            </a:xfrm>
            <a:prstGeom prst="rect">
              <a:avLst/>
            </a:prstGeom>
            <a:noFill/>
          </p:spPr>
          <p:txBody>
            <a:bodyPr wrap="square" rtlCol="0">
              <a:spAutoFit/>
            </a:bodyPr>
            <a:lstStyle/>
            <a:p>
              <a:pPr marL="261718" indent="-261718">
                <a:buFont typeface="Wingdings" panose="05000000000000000000" pitchFamily="2" charset="2"/>
                <a:buChar char="n"/>
              </a:pPr>
              <a:r>
                <a:rPr kumimoji="1" lang="ja-JP" altLang="en-US" sz="1300" dirty="0">
                  <a:latin typeface="HGｺﾞｼｯｸE" panose="020B0909000000000000" pitchFamily="49" charset="-128"/>
                  <a:ea typeface="HGｺﾞｼｯｸE" panose="020B0909000000000000" pitchFamily="49" charset="-128"/>
                </a:rPr>
                <a:t>事前アンケートにご協力ください</a:t>
              </a:r>
            </a:p>
          </p:txBody>
        </p:sp>
        <p:sp>
          <p:nvSpPr>
            <p:cNvPr id="15" name="テキスト ボックス 14"/>
            <p:cNvSpPr txBox="1"/>
            <p:nvPr/>
          </p:nvSpPr>
          <p:spPr>
            <a:xfrm>
              <a:off x="481544" y="3340753"/>
              <a:ext cx="6500455" cy="424125"/>
            </a:xfrm>
            <a:prstGeom prst="rect">
              <a:avLst/>
            </a:prstGeom>
            <a:noFill/>
          </p:spPr>
          <p:txBody>
            <a:bodyPr wrap="square" rtlCol="0">
              <a:spAutoFit/>
            </a:bodyPr>
            <a:lstStyle/>
            <a:p>
              <a:r>
                <a:rPr kumimoji="1" lang="ja-JP" altLang="en-US" sz="962" dirty="0">
                  <a:latin typeface="HGｺﾞｼｯｸE" panose="020B0909000000000000" pitchFamily="49" charset="-128"/>
                  <a:ea typeface="HGｺﾞｼｯｸE" panose="020B0909000000000000" pitchFamily="49" charset="-128"/>
                </a:rPr>
                <a:t>障</a:t>
              </a:r>
              <a:r>
                <a:rPr lang="ja-JP" altLang="en-US" sz="962" dirty="0">
                  <a:latin typeface="HGｺﾞｼｯｸE" panose="020B0909000000000000" pitchFamily="49" charset="-128"/>
                  <a:ea typeface="HGｺﾞｼｯｸE" panose="020B0909000000000000" pitchFamily="49" charset="-128"/>
                </a:rPr>
                <a:t>害</a:t>
              </a:r>
              <a:r>
                <a:rPr kumimoji="1" lang="ja-JP" altLang="en-US" sz="962" dirty="0">
                  <a:latin typeface="HGｺﾞｼｯｸE" panose="020B0909000000000000" pitchFamily="49" charset="-128"/>
                  <a:ea typeface="HGｺﾞｼｯｸE" panose="020B0909000000000000" pitchFamily="49" charset="-128"/>
                </a:rPr>
                <a:t>者雇用についての疑問、企業の方、当事者の方、ハローワークの方に聞いてみたいことなどをお書</a:t>
              </a:r>
              <a:endParaRPr kumimoji="1" lang="en-US" altLang="ja-JP" sz="962" dirty="0">
                <a:latin typeface="HGｺﾞｼｯｸE" panose="020B0909000000000000" pitchFamily="49" charset="-128"/>
                <a:ea typeface="HGｺﾞｼｯｸE" panose="020B0909000000000000" pitchFamily="49" charset="-128"/>
              </a:endParaRPr>
            </a:p>
            <a:p>
              <a:r>
                <a:rPr kumimoji="1" lang="ja-JP" altLang="en-US" sz="962" dirty="0">
                  <a:latin typeface="HGｺﾞｼｯｸE" panose="020B0909000000000000" pitchFamily="49" charset="-128"/>
                  <a:ea typeface="HGｺﾞｼｯｸE" panose="020B0909000000000000" pitchFamily="49" charset="-128"/>
                </a:rPr>
                <a:t>きください。</a:t>
              </a:r>
            </a:p>
          </p:txBody>
        </p:sp>
      </p:grpSp>
      <p:graphicFrame>
        <p:nvGraphicFramePr>
          <p:cNvPr id="12" name="オブジェクト 11"/>
          <p:cNvGraphicFramePr>
            <a:graphicFrameLocks noChangeAspect="1"/>
          </p:cNvGraphicFramePr>
          <p:nvPr>
            <p:extLst>
              <p:ext uri="{D42A27DB-BD31-4B8C-83A1-F6EECF244321}">
                <p14:modId xmlns:p14="http://schemas.microsoft.com/office/powerpoint/2010/main" val="719942062"/>
              </p:ext>
            </p:extLst>
          </p:nvPr>
        </p:nvGraphicFramePr>
        <p:xfrm>
          <a:off x="294657" y="955789"/>
          <a:ext cx="6302709" cy="1535137"/>
        </p:xfrm>
        <a:graphic>
          <a:graphicData uri="http://schemas.openxmlformats.org/presentationml/2006/ole">
            <mc:AlternateContent xmlns:mc="http://schemas.openxmlformats.org/markup-compatibility/2006">
              <mc:Choice xmlns:v="urn:schemas-microsoft-com:vml" Requires="v">
                <p:oleObj spid="_x0000_s6190" name="Worksheet" r:id="rId4" imgW="6286383" imgH="1781292" progId="Excel.Sheet.12">
                  <p:embed/>
                </p:oleObj>
              </mc:Choice>
              <mc:Fallback>
                <p:oleObj name="Worksheet" r:id="rId4" imgW="6286383" imgH="1781292" progId="Excel.Sheet.12">
                  <p:embed/>
                  <p:pic>
                    <p:nvPicPr>
                      <p:cNvPr id="12" name="オブジェクト 11"/>
                      <p:cNvPicPr/>
                      <p:nvPr/>
                    </p:nvPicPr>
                    <p:blipFill>
                      <a:blip r:embed="rId5"/>
                      <a:stretch>
                        <a:fillRect/>
                      </a:stretch>
                    </p:blipFill>
                    <p:spPr>
                      <a:xfrm>
                        <a:off x="294657" y="955789"/>
                        <a:ext cx="6302709" cy="1535137"/>
                      </a:xfrm>
                      <a:prstGeom prst="rect">
                        <a:avLst/>
                      </a:prstGeom>
                    </p:spPr>
                  </p:pic>
                </p:oleObj>
              </mc:Fallback>
            </mc:AlternateContent>
          </a:graphicData>
        </a:graphic>
      </p:graphicFrame>
      <p:pic>
        <p:nvPicPr>
          <p:cNvPr id="16" name="図 15">
            <a:extLst>
              <a:ext uri="{FF2B5EF4-FFF2-40B4-BE49-F238E27FC236}">
                <a16:creationId xmlns:a16="http://schemas.microsoft.com/office/drawing/2014/main" xmlns="" id="{5F038FEF-0CB7-4C2D-975E-3BBD1F13BD56}"/>
              </a:ext>
            </a:extLst>
          </p:cNvPr>
          <p:cNvPicPr>
            <a:picLocks noChangeAspect="1"/>
          </p:cNvPicPr>
          <p:nvPr/>
        </p:nvPicPr>
        <p:blipFill>
          <a:blip r:embed="rId6">
            <a:grayscl/>
          </a:blip>
          <a:stretch>
            <a:fillRect/>
          </a:stretch>
        </p:blipFill>
        <p:spPr>
          <a:xfrm>
            <a:off x="374335" y="4240100"/>
            <a:ext cx="3275467" cy="2356866"/>
          </a:xfrm>
          <a:prstGeom prst="rect">
            <a:avLst/>
          </a:prstGeom>
        </p:spPr>
      </p:pic>
    </p:spTree>
    <p:extLst>
      <p:ext uri="{BB962C8B-B14F-4D97-AF65-F5344CB8AC3E}">
        <p14:creationId xmlns:p14="http://schemas.microsoft.com/office/powerpoint/2010/main" val="30775017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490</TotalTime>
  <Words>336</Words>
  <Application>Microsoft Office PowerPoint</Application>
  <PresentationFormat>ユーザー設定</PresentationFormat>
  <Paragraphs>55</Paragraphs>
  <Slides>2</Slides>
  <Notes>0</Notes>
  <HiddenSlides>0</HiddenSlides>
  <MMClips>0</MMClips>
  <ScaleCrop>false</ScaleCrop>
  <HeadingPairs>
    <vt:vector size="8" baseType="variant">
      <vt:variant>
        <vt:lpstr>使用されているフォント</vt:lpstr>
      </vt:variant>
      <vt:variant>
        <vt:i4>13</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17" baseType="lpstr">
      <vt:lpstr>HGP創英ﾌﾟﾚｾﾞﾝｽEB</vt:lpstr>
      <vt:lpstr>HGP創英角ｺﾞｼｯｸUB</vt:lpstr>
      <vt:lpstr>HGP明朝B</vt:lpstr>
      <vt:lpstr>HGｺﾞｼｯｸE</vt:lpstr>
      <vt:lpstr>HGｺﾞｼｯｸM</vt:lpstr>
      <vt:lpstr>HG創英ﾌﾟﾚｾﾞﾝｽEB</vt:lpstr>
      <vt:lpstr>メイリオ</vt:lpstr>
      <vt:lpstr>游ゴシック</vt:lpstr>
      <vt:lpstr>游ゴシック Light</vt:lpstr>
      <vt:lpstr>Arial</vt:lpstr>
      <vt:lpstr>Calibri</vt:lpstr>
      <vt:lpstr>Calibri Light</vt:lpstr>
      <vt:lpstr>Wingdings</vt:lpstr>
      <vt:lpstr>Office テーマ</vt:lpstr>
      <vt:lpstr>Worksheet</vt:lpstr>
      <vt:lpstr>武蔵野市・三鷹市・ハローワーク三鷹　合同開催 障がい者の就労を考えるつどい2018 </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kakehashi5</dc:creator>
  <cp:lastModifiedBy>ms098</cp:lastModifiedBy>
  <cp:revision>58</cp:revision>
  <cp:lastPrinted>2018-09-05T08:46:23Z</cp:lastPrinted>
  <dcterms:created xsi:type="dcterms:W3CDTF">2018-08-02T06:13:08Z</dcterms:created>
  <dcterms:modified xsi:type="dcterms:W3CDTF">2018-10-01T06:24:11Z</dcterms:modified>
</cp:coreProperties>
</file>